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2" r:id="rId2"/>
  </p:sldMasterIdLst>
  <p:notesMasterIdLst>
    <p:notesMasterId r:id="rId62"/>
  </p:notesMasterIdLst>
  <p:sldIdLst>
    <p:sldId id="317" r:id="rId3"/>
    <p:sldId id="350" r:id="rId4"/>
    <p:sldId id="314" r:id="rId5"/>
    <p:sldId id="351" r:id="rId6"/>
    <p:sldId id="379" r:id="rId7"/>
    <p:sldId id="307" r:id="rId8"/>
    <p:sldId id="318" r:id="rId9"/>
    <p:sldId id="308" r:id="rId10"/>
    <p:sldId id="330" r:id="rId11"/>
    <p:sldId id="311" r:id="rId12"/>
    <p:sldId id="327" r:id="rId13"/>
    <p:sldId id="357" r:id="rId14"/>
    <p:sldId id="329" r:id="rId15"/>
    <p:sldId id="356" r:id="rId16"/>
    <p:sldId id="372" r:id="rId17"/>
    <p:sldId id="319" r:id="rId18"/>
    <p:sldId id="359" r:id="rId19"/>
    <p:sldId id="320" r:id="rId20"/>
    <p:sldId id="336" r:id="rId21"/>
    <p:sldId id="340" r:id="rId22"/>
    <p:sldId id="342" r:id="rId23"/>
    <p:sldId id="362" r:id="rId24"/>
    <p:sldId id="334" r:id="rId25"/>
    <p:sldId id="333" r:id="rId26"/>
    <p:sldId id="338" r:id="rId27"/>
    <p:sldId id="363" r:id="rId28"/>
    <p:sldId id="339" r:id="rId29"/>
    <p:sldId id="364" r:id="rId30"/>
    <p:sldId id="365" r:id="rId31"/>
    <p:sldId id="368" r:id="rId32"/>
    <p:sldId id="380" r:id="rId33"/>
    <p:sldId id="370" r:id="rId34"/>
    <p:sldId id="344" r:id="rId35"/>
    <p:sldId id="345" r:id="rId36"/>
    <p:sldId id="346" r:id="rId37"/>
    <p:sldId id="347" r:id="rId38"/>
    <p:sldId id="325" r:id="rId39"/>
    <p:sldId id="373" r:id="rId40"/>
    <p:sldId id="343" r:id="rId41"/>
    <p:sldId id="375" r:id="rId42"/>
    <p:sldId id="376" r:id="rId43"/>
    <p:sldId id="378" r:id="rId44"/>
    <p:sldId id="324" r:id="rId45"/>
    <p:sldId id="374" r:id="rId46"/>
    <p:sldId id="309" r:id="rId47"/>
    <p:sldId id="312" r:id="rId48"/>
    <p:sldId id="352" r:id="rId49"/>
    <p:sldId id="354" r:id="rId50"/>
    <p:sldId id="355" r:id="rId51"/>
    <p:sldId id="361" r:id="rId52"/>
    <p:sldId id="265" r:id="rId53"/>
    <p:sldId id="267" r:id="rId54"/>
    <p:sldId id="301" r:id="rId55"/>
    <p:sldId id="269" r:id="rId56"/>
    <p:sldId id="303" r:id="rId57"/>
    <p:sldId id="272" r:id="rId58"/>
    <p:sldId id="302" r:id="rId59"/>
    <p:sldId id="273" r:id="rId60"/>
    <p:sldId id="27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4D64BE8-21EC-4234-88D5-012F85013F78}">
          <p14:sldIdLst>
            <p14:sldId id="317"/>
            <p14:sldId id="350"/>
            <p14:sldId id="314"/>
            <p14:sldId id="351"/>
            <p14:sldId id="379"/>
            <p14:sldId id="307"/>
            <p14:sldId id="318"/>
            <p14:sldId id="308"/>
            <p14:sldId id="330"/>
            <p14:sldId id="311"/>
            <p14:sldId id="327"/>
            <p14:sldId id="357"/>
            <p14:sldId id="329"/>
            <p14:sldId id="356"/>
            <p14:sldId id="372"/>
            <p14:sldId id="319"/>
            <p14:sldId id="359"/>
            <p14:sldId id="320"/>
            <p14:sldId id="336"/>
            <p14:sldId id="340"/>
            <p14:sldId id="342"/>
            <p14:sldId id="362"/>
            <p14:sldId id="334"/>
            <p14:sldId id="333"/>
            <p14:sldId id="338"/>
            <p14:sldId id="363"/>
            <p14:sldId id="339"/>
            <p14:sldId id="364"/>
            <p14:sldId id="365"/>
            <p14:sldId id="368"/>
            <p14:sldId id="380"/>
            <p14:sldId id="370"/>
            <p14:sldId id="344"/>
            <p14:sldId id="345"/>
            <p14:sldId id="346"/>
            <p14:sldId id="347"/>
            <p14:sldId id="325"/>
            <p14:sldId id="373"/>
            <p14:sldId id="343"/>
            <p14:sldId id="375"/>
            <p14:sldId id="376"/>
            <p14:sldId id="378"/>
            <p14:sldId id="324"/>
            <p14:sldId id="374"/>
            <p14:sldId id="309"/>
            <p14:sldId id="312"/>
            <p14:sldId id="352"/>
            <p14:sldId id="354"/>
            <p14:sldId id="355"/>
            <p14:sldId id="361"/>
            <p14:sldId id="265"/>
            <p14:sldId id="267"/>
            <p14:sldId id="301"/>
            <p14:sldId id="269"/>
            <p14:sldId id="303"/>
            <p14:sldId id="272"/>
            <p14:sldId id="30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212FF"/>
    <a:srgbClr val="FF0000"/>
    <a:srgbClr val="FF2F2F"/>
    <a:srgbClr val="0000FF"/>
    <a:srgbClr val="008000"/>
    <a:srgbClr val="011126"/>
    <a:srgbClr val="808892"/>
    <a:srgbClr val="414D5C"/>
    <a:srgbClr val="CBCC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9D9F7-B56C-48FF-9198-AC9B604C0EA6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14A37-94FF-4138-A86B-F3BFCF690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314A37-94FF-4138-A86B-F3BFCF690F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743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14A37-94FF-4138-A86B-F3BFCF690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94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14A37-94FF-4138-A86B-F3BFCF690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9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Comprehensive Exam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8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12/2/2015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Comprehensive Exam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67242-18EC-4389-A3DC-FFF37AB4EA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3191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992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12/2/2015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Greg Lucas Comprehensive Exam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67242-18EC-4389-A3DC-FFF37AB4EA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3191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133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12/2/2015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Greg Lucas Comprehensive Exam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67242-18EC-4389-A3DC-FFF37AB4EA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3191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57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12/2/2015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Greg Lucas Comprehensive Exam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67242-18EC-4389-A3DC-FFF37AB4EA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3191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8615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12/2/2015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Greg Lucas Comprehensive Exam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67242-18EC-4389-A3DC-FFF37AB4EA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3191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295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12/2/2015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Greg Lucas Comprehensive Exam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67242-18EC-4389-A3DC-FFF37AB4EA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3191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905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731919"/>
                </a:solidFill>
                <a:latin typeface="Avenir LT Std 45 Book"/>
                <a:cs typeface="Avenir LT Std 45 Boo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venir LT Std 35 Light"/>
                <a:cs typeface="Avenir LT Std 35 Light"/>
              </a:defRPr>
            </a:lvl1pPr>
            <a:lvl2pPr>
              <a:defRPr b="0" i="0">
                <a:solidFill>
                  <a:schemeClr val="tx1"/>
                </a:solidFill>
                <a:latin typeface="Avenir LT Std 35 Light"/>
                <a:cs typeface="Avenir LT Std 35 Light"/>
              </a:defRPr>
            </a:lvl2pPr>
            <a:lvl3pPr>
              <a:defRPr b="0" i="0">
                <a:solidFill>
                  <a:schemeClr val="tx1"/>
                </a:solidFill>
                <a:latin typeface="Avenir LT Std 35 Light"/>
                <a:cs typeface="Avenir LT Std 35 Light"/>
              </a:defRPr>
            </a:lvl3pPr>
            <a:lvl4pPr>
              <a:defRPr b="0" i="0">
                <a:solidFill>
                  <a:schemeClr val="tx1"/>
                </a:solidFill>
                <a:latin typeface="Avenir LT Std 35 Light"/>
                <a:cs typeface="Avenir LT Std 35 Light"/>
              </a:defRPr>
            </a:lvl4pPr>
            <a:lvl5pPr>
              <a:defRPr b="0" i="0">
                <a:solidFill>
                  <a:schemeClr val="tx1"/>
                </a:solidFill>
                <a:latin typeface="Avenir LT Std 35 Light"/>
                <a:cs typeface="Avenir LT Std 35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88" y="6356350"/>
            <a:ext cx="1000307" cy="39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2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4/5/2017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88" y="6356350"/>
            <a:ext cx="1000307" cy="39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84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12/2/2015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Greg Lucas Comprehensive Exam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67242-18EC-4389-A3DC-FFF37AB4EA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3191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69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6999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12/2/2015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6999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Comprehensive Exam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67242-18EC-4389-A3DC-FFF37AB4EA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A6999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A6999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764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731919"/>
                </a:solidFill>
                <a:latin typeface="Avenir LT Std 45 Book"/>
                <a:cs typeface="Avenir LT Std 45 Boo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venir LT Std 35 Light"/>
                <a:cs typeface="Avenir LT Std 35 Light"/>
              </a:defRPr>
            </a:lvl1pPr>
            <a:lvl2pPr>
              <a:defRPr b="0" i="0">
                <a:solidFill>
                  <a:schemeClr val="tx1"/>
                </a:solidFill>
                <a:latin typeface="Avenir LT Std 35 Light"/>
                <a:cs typeface="Avenir LT Std 35 Light"/>
              </a:defRPr>
            </a:lvl2pPr>
            <a:lvl3pPr>
              <a:defRPr b="0" i="0">
                <a:solidFill>
                  <a:schemeClr val="tx1"/>
                </a:solidFill>
                <a:latin typeface="Avenir LT Std 35 Light"/>
                <a:cs typeface="Avenir LT Std 35 Light"/>
              </a:defRPr>
            </a:lvl3pPr>
            <a:lvl4pPr>
              <a:defRPr b="0" i="0">
                <a:solidFill>
                  <a:schemeClr val="tx1"/>
                </a:solidFill>
                <a:latin typeface="Avenir LT Std 35 Light"/>
                <a:cs typeface="Avenir LT Std 35 Light"/>
              </a:defRPr>
            </a:lvl4pPr>
            <a:lvl5pPr>
              <a:defRPr b="0" i="0">
                <a:solidFill>
                  <a:schemeClr val="tx1"/>
                </a:solidFill>
                <a:latin typeface="Avenir LT Std 35 Light"/>
                <a:cs typeface="Avenir LT Std 35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12/2/2015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Comprehensive Exam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67242-18EC-4389-A3DC-FFF37AB4EA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3191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88" y="6356350"/>
            <a:ext cx="1000307" cy="39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40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12/2/2015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Comprehensive Exam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67242-18EC-4389-A3DC-FFF37AB4EA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3191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88" y="6356350"/>
            <a:ext cx="1000307" cy="39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7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12/2/2015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Comprehensive Exam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67242-18EC-4389-A3DC-FFF37AB4EA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3191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148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12/2/2015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Comprehensive Exam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67242-18EC-4389-A3DC-FFF37AB4EA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3191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3191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830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87067242-18EC-4389-A3DC-FFF37AB4EA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54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6999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12/2/2015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6999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Comprehensive Exam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067242-18EC-4389-A3DC-FFF37AB4EA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A6999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A6999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346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260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37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Content Placeholder 7" descr="onizuka_soccer_ball.jpg"/>
          <p:cNvPicPr>
            <a:picLocks noChangeAspect="1"/>
          </p:cNvPicPr>
          <p:nvPr/>
        </p:nvPicPr>
        <p:blipFill rotWithShape="1">
          <a:blip r:embed="rId3"/>
          <a:srcRect t="21469" r="2" b="11408"/>
          <a:stretch/>
        </p:blipFill>
        <p:spPr>
          <a:xfrm>
            <a:off x="5438274" y="3842238"/>
            <a:ext cx="6753726" cy="3015762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1640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Investigating the physical mechanisms that establish electric fields in the atmosphere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0" y="2514601"/>
            <a:ext cx="6462346" cy="5239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69992"/>
                </a:solidFill>
                <a:effectLst/>
                <a:uLnTx/>
                <a:uFillTx/>
                <a:latin typeface="Avenir LT Std 35 Light"/>
                <a:ea typeface="+mn-ea"/>
                <a:cs typeface="Avenir LT Std 35 Light"/>
              </a:rPr>
              <a:t>Thesis Defense for Greg Lucas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96908" y="4274821"/>
            <a:ext cx="1903103" cy="51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9992"/>
                </a:solidFill>
                <a:effectLst/>
                <a:uLnTx/>
                <a:uFillTx/>
                <a:latin typeface="Avenir LT Std 35 Light"/>
                <a:ea typeface="+mn-ea"/>
                <a:cs typeface="Avenir LT Std 35 Light"/>
              </a:rPr>
              <a:t>Committee:</a:t>
            </a: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683520" y="3403314"/>
            <a:ext cx="1316492" cy="51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69992"/>
                </a:solidFill>
                <a:effectLst/>
                <a:uLnTx/>
                <a:uFillTx/>
                <a:latin typeface="Avenir LT Std 35 Light"/>
                <a:ea typeface="+mn-ea"/>
                <a:cs typeface="Avenir LT Std 35 Light"/>
              </a:rPr>
              <a:t>Advisor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69992"/>
                </a:solidFill>
                <a:effectLst/>
                <a:uLnTx/>
                <a:uFillTx/>
                <a:latin typeface="Avenir LT Std 35 Light"/>
                <a:ea typeface="+mn-ea"/>
                <a:cs typeface="Avenir LT Std 35 Light"/>
              </a:rPr>
              <a:t>: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2138606" y="3400794"/>
            <a:ext cx="2191639" cy="523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9992"/>
                </a:solidFill>
                <a:effectLst/>
                <a:uLnTx/>
                <a:uFillTx/>
                <a:latin typeface="Avenir LT Std 35 Light"/>
                <a:ea typeface="+mn-ea"/>
                <a:cs typeface="Avenir LT Std 35 Light"/>
              </a:rPr>
              <a:t>Jeffrey Thayer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2138606" y="4274821"/>
            <a:ext cx="3022479" cy="2412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9992"/>
                </a:solidFill>
                <a:effectLst/>
                <a:uLnTx/>
                <a:uFillTx/>
                <a:latin typeface="Avenir LT Std 35 Light"/>
                <a:ea typeface="+mn-ea"/>
                <a:cs typeface="Avenir LT Std 35 Light"/>
              </a:rPr>
              <a:t>Jeffrey Forbes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solidFill>
                  <a:srgbClr val="A69992"/>
                </a:solidFill>
                <a:latin typeface="Avenir LT Std 35 Light"/>
                <a:cs typeface="Avenir LT Std 35 Light"/>
              </a:rPr>
              <a:t>Robert Marshall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A69992"/>
                </a:solidFill>
                <a:effectLst/>
                <a:uLnTx/>
                <a:uFillTx/>
                <a:latin typeface="Avenir LT Std 35 Light"/>
                <a:ea typeface="+mn-ea"/>
                <a:cs typeface="Avenir LT Std 35 Light"/>
              </a:rPr>
              <a:t>Katja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69992"/>
                </a:solidFill>
                <a:effectLst/>
                <a:uLnTx/>
                <a:uFillTx/>
                <a:latin typeface="Avenir LT Std 35 Light"/>
                <a:ea typeface="+mn-ea"/>
                <a:cs typeface="Avenir LT Std 35 Light"/>
              </a:rPr>
              <a:t> Friedrich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>
                <a:solidFill>
                  <a:srgbClr val="A69992"/>
                </a:solidFill>
                <a:latin typeface="Avenir LT Std 35 Light"/>
                <a:cs typeface="Avenir LT Std 35 Light"/>
              </a:rPr>
              <a:t>Wiebke</a:t>
            </a:r>
            <a:r>
              <a:rPr lang="en-US">
                <a:solidFill>
                  <a:srgbClr val="A69992"/>
                </a:solidFill>
                <a:latin typeface="Avenir LT Std 35 Light"/>
                <a:cs typeface="Avenir LT Std 35 Light"/>
              </a:rPr>
              <a:t> </a:t>
            </a:r>
            <a:r>
              <a:rPr lang="en-US" err="1">
                <a:solidFill>
                  <a:srgbClr val="A69992"/>
                </a:solidFill>
                <a:latin typeface="Avenir LT Std 35 Light"/>
                <a:cs typeface="Avenir LT Std 35 Light"/>
              </a:rPr>
              <a:t>Deierling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9992"/>
              </a:solidFill>
              <a:effectLst/>
              <a:uLnTx/>
              <a:uFillTx/>
              <a:latin typeface="Avenir LT Std 35 Light"/>
              <a:ea typeface="+mn-ea"/>
              <a:cs typeface="Avenir LT Std 35 Light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A69992"/>
              </a:solidFill>
              <a:effectLst/>
              <a:uLnTx/>
              <a:uFillTx/>
              <a:latin typeface="Avenir LT Std 35 Light"/>
              <a:ea typeface="+mn-ea"/>
              <a:cs typeface="Avenir LT Std 35 Light"/>
            </a:endParaRPr>
          </a:p>
        </p:txBody>
      </p:sp>
      <p:pic>
        <p:nvPicPr>
          <p:cNvPr id="1026" name="Picture 2" descr="https://ccar.colorado.edu/images/gallery/ccar_logo_lightBG_col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879" y="2732286"/>
            <a:ext cx="1500247" cy="112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157" y="2822328"/>
            <a:ext cx="1890206" cy="9451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724" y="1724903"/>
            <a:ext cx="3130573" cy="122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1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5" y="1629591"/>
            <a:ext cx="6296874" cy="476542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clustering algorithm identified two distinct groups of field mills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24058" y="1953108"/>
            <a:ext cx="1620907" cy="70788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1212FF"/>
                </a:solidFill>
                <a:latin typeface="Avenir LT Std 35 Light" panose="020B0402020203020204" pitchFamily="34" charset="0"/>
              </a:rPr>
              <a:t>-</a:t>
            </a:r>
            <a:r>
              <a:rPr lang="en-US" sz="2000" dirty="0" smtClean="0">
                <a:solidFill>
                  <a:srgbClr val="1212FF"/>
                </a:solidFill>
                <a:latin typeface="Avenir LT Std 35 Light" panose="020B0402020203020204" pitchFamily="34" charset="0"/>
              </a:rPr>
              <a:t> Coastal</a:t>
            </a:r>
            <a:endParaRPr lang="en-US" sz="2000" dirty="0">
              <a:latin typeface="Avenir LT Std 35 Light" panose="020B0402020203020204" pitchFamily="34" charset="0"/>
            </a:endParaRPr>
          </a:p>
          <a:p>
            <a:r>
              <a:rPr lang="en-US" sz="2000" b="1" dirty="0" smtClean="0">
                <a:solidFill>
                  <a:srgbClr val="FF0000"/>
                </a:solidFill>
                <a:latin typeface="Avenir LT Std 35 Light" panose="020B0402020203020204" pitchFamily="34" charset="0"/>
              </a:rPr>
              <a:t>-</a:t>
            </a:r>
            <a:r>
              <a:rPr lang="en-US" sz="2000" dirty="0" smtClean="0">
                <a:solidFill>
                  <a:srgbClr val="FF0000"/>
                </a:solidFill>
                <a:latin typeface="Avenir LT Std 35 Light" panose="020B0402020203020204" pitchFamily="34" charset="0"/>
              </a:rPr>
              <a:t> Inland</a:t>
            </a:r>
            <a:endParaRPr lang="en-US" sz="2000" dirty="0">
              <a:solidFill>
                <a:srgbClr val="FF0000"/>
              </a:solidFill>
              <a:latin typeface="Avenir LT Std 35 Light" panose="020B0402020203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5" y="1554163"/>
            <a:ext cx="480206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0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159" y="1501740"/>
            <a:ext cx="4604677" cy="46046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 direction creates a difference between coastal and inland mills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11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" y="1826569"/>
            <a:ext cx="5738218" cy="45297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929143" y="6093425"/>
            <a:ext cx="3130693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venir LT Std 35 Light" panose="020B0402020203020204" pitchFamily="34" charset="0"/>
              </a:rPr>
              <a:t>Wind data from local weather towers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73745" y="4346765"/>
            <a:ext cx="2228272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LT Std 35 Light" panose="020B0402020203020204" pitchFamily="34" charset="0"/>
              </a:rPr>
              <a:t>Northeast</a:t>
            </a:r>
            <a:r>
              <a:rPr lang="en-US" dirty="0">
                <a:latin typeface="Avenir LT Std 35 Light" panose="020B0402020203020204" pitchFamily="34" charset="0"/>
              </a:rPr>
              <a:t> wind</a:t>
            </a:r>
            <a:r>
              <a:rPr lang="en-US" dirty="0" smtClean="0">
                <a:latin typeface="Avenir LT Std 35 Light" panose="020B0402020203020204" pitchFamily="34" charset="0"/>
              </a:rPr>
              <a:t>:</a:t>
            </a:r>
            <a:br>
              <a:rPr lang="en-US" dirty="0" smtClean="0">
                <a:latin typeface="Avenir LT Std 35 Light" panose="020B0402020203020204" pitchFamily="34" charset="0"/>
              </a:rPr>
            </a:br>
            <a:r>
              <a:rPr lang="en-US" dirty="0" smtClean="0">
                <a:latin typeface="Avenir LT Std 35 Light" panose="020B0402020203020204" pitchFamily="34" charset="0"/>
              </a:rPr>
              <a:t>&gt;</a:t>
            </a:r>
            <a:r>
              <a:rPr lang="en-US" dirty="0">
                <a:latin typeface="Avenir LT Std 35 Light" panose="020B0402020203020204" pitchFamily="34" charset="0"/>
              </a:rPr>
              <a:t>50 V/m differences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0134600" y="1987062"/>
            <a:ext cx="442546" cy="23739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10355873" y="2235570"/>
            <a:ext cx="442546" cy="23739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10591800" y="2444262"/>
            <a:ext cx="442546" cy="23739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10729546" y="2716286"/>
            <a:ext cx="442546" cy="23739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10881946" y="2941117"/>
            <a:ext cx="442546" cy="23739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1034346" y="3235635"/>
            <a:ext cx="442546" cy="23739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11255619" y="3779683"/>
            <a:ext cx="442546" cy="23739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673745" y="2389521"/>
            <a:ext cx="2228272" cy="646331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Avenir LT Std 35 Light" panose="020B0402020203020204" pitchFamily="34" charset="0"/>
              </a:rPr>
              <a:t>Southwest</a:t>
            </a:r>
            <a:r>
              <a:rPr lang="en-US" dirty="0">
                <a:latin typeface="Avenir LT Std 35 Light" panose="020B0402020203020204" pitchFamily="34" charset="0"/>
              </a:rPr>
              <a:t> wind: Minimal differences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293116" y="3236337"/>
            <a:ext cx="1563565" cy="2030012"/>
            <a:chOff x="8293116" y="3236337"/>
            <a:chExt cx="1563565" cy="2030012"/>
          </a:xfrm>
        </p:grpSpPr>
        <p:cxnSp>
          <p:nvCxnSpPr>
            <p:cNvPr id="18" name="Straight Arrow Connector 17"/>
            <p:cNvCxnSpPr/>
            <p:nvPr/>
          </p:nvCxnSpPr>
          <p:spPr>
            <a:xfrm flipH="1">
              <a:off x="8293116" y="3236337"/>
              <a:ext cx="442546" cy="237391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8514389" y="3484845"/>
              <a:ext cx="442546" cy="237391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8750316" y="3693537"/>
              <a:ext cx="442546" cy="237391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8888062" y="3965561"/>
              <a:ext cx="442546" cy="237391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9040462" y="4190392"/>
              <a:ext cx="442546" cy="237391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9192862" y="4484910"/>
              <a:ext cx="442546" cy="237391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9414135" y="5028958"/>
              <a:ext cx="442546" cy="237391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/>
          <p:cNvCxnSpPr/>
          <p:nvPr/>
        </p:nvCxnSpPr>
        <p:spPr>
          <a:xfrm>
            <a:off x="5443184" y="2538728"/>
            <a:ext cx="0" cy="165166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443184" y="4251229"/>
            <a:ext cx="1" cy="121550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449129" y="2235570"/>
            <a:ext cx="0" cy="20869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94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12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Clouds act like resistors, modifying the local electric fields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29737" y="1781175"/>
            <a:ext cx="5381625" cy="4657685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Conductivity is known to be reduced within clouds</a:t>
            </a:r>
          </a:p>
          <a:p>
            <a:pPr>
              <a:lnSpc>
                <a:spcPct val="100000"/>
              </a:lnSpc>
            </a:pPr>
            <a:r>
              <a:rPr lang="en-US" dirty="0"/>
              <a:t>The magnitude of the reduction is speculated to be more than 1/10 in other models</a:t>
            </a:r>
          </a:p>
          <a:p>
            <a:pPr>
              <a:lnSpc>
                <a:spcPct val="100000"/>
              </a:lnSpc>
            </a:pPr>
            <a:r>
              <a:rPr lang="en-US" dirty="0"/>
              <a:t>Rather than looking at individual clouds, we look at the statistical occurrence of clouds and electric fields over </a:t>
            </a:r>
            <a:r>
              <a:rPr lang="en-US" dirty="0" smtClean="0"/>
              <a:t>18 </a:t>
            </a:r>
            <a:r>
              <a:rPr lang="en-US" dirty="0"/>
              <a:t>years worth of 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62" y="1894028"/>
            <a:ext cx="5805374" cy="39804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01532" y="5901590"/>
            <a:ext cx="3615204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venir LT Std 35 Light" panose="020B0402020203020204" pitchFamily="34" charset="0"/>
              </a:rPr>
              <a:t>Cloud cover obtained from METARs</a:t>
            </a:r>
          </a:p>
        </p:txBody>
      </p:sp>
    </p:spTree>
    <p:extLst>
      <p:ext uri="{BB962C8B-B14F-4D97-AF65-F5344CB8AC3E}">
        <p14:creationId xmlns:p14="http://schemas.microsoft.com/office/powerpoint/2010/main" val="328011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13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Clouds act like resistors, modifying the local electric fields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62" y="1894028"/>
            <a:ext cx="5805374" cy="3980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710007" y="4194877"/>
                <a:ext cx="2876749" cy="6914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𝑓𝑜𝑔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𝑐𝑙𝑒𝑎𝑟</m:t>
                          </m:r>
                        </m:sub>
                      </m:sSub>
                    </m:oMath>
                  </m:oMathPara>
                </a14:m>
                <a:endParaRPr lang="en-US" sz="3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007" y="4194877"/>
                <a:ext cx="2876749" cy="691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933851" y="2295280"/>
                <a:ext cx="4096698" cy="6063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𝑐𝑙𝑜𝑢𝑑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𝑐𝑙𝑒𝑎𝑟</m:t>
                          </m:r>
                        </m:sub>
                      </m:sSub>
                    </m:oMath>
                  </m:oMathPara>
                </a14:m>
                <a:endParaRPr lang="en-US" sz="3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51" y="2295280"/>
                <a:ext cx="4096698" cy="606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101532" y="5901590"/>
            <a:ext cx="3615204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venir LT Std 35 Light" panose="020B0402020203020204" pitchFamily="34" charset="0"/>
              </a:rPr>
              <a:t>Cloud cover obtained from METARs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28702" y="1738937"/>
                <a:ext cx="2073495" cy="8794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𝑖𝑜𝑛𝑜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02" y="1738937"/>
                <a:ext cx="2073495" cy="879408"/>
              </a:xfrm>
              <a:prstGeom prst="rect">
                <a:avLst/>
              </a:prstGeom>
              <a:blipFill>
                <a:blip r:embed="rId5"/>
                <a:stretch>
                  <a:fillRect l="-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33452" y="2812940"/>
                <a:ext cx="4064126" cy="928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𝑠𝑢𝑟𝑓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𝑠𝑢𝑟𝑓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𝑖𝑜𝑛𝑜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𝑠𝑢𝑟𝑓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52" y="2812940"/>
                <a:ext cx="4064126" cy="9280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33452" y="3965563"/>
                <a:ext cx="4615048" cy="491288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  <a:latin typeface="Avenir LT Std 35 Light" panose="020B0402020203020204" pitchFamily="34" charset="0"/>
                    <a:cs typeface="Times New Roman" panose="02020603050405020304" pitchFamily="18" charset="0"/>
                  </a:rPr>
                  <a:t>Overhead clouds: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LT Std 35 Light" panose="020B0402020203020204" pitchFamily="34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𝑠𝑢𝑟𝑓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LT Std 35 Light" panose="020B0402020203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52" y="3965563"/>
                <a:ext cx="4615048" cy="491288"/>
              </a:xfrm>
              <a:prstGeom prst="rect">
                <a:avLst/>
              </a:prstGeom>
              <a:blipFill>
                <a:blip r:embed="rId7"/>
                <a:stretch>
                  <a:fillRect l="-1837" t="-7059" b="-18824"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43552" y="4669668"/>
                <a:ext cx="4396724" cy="491288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1717FF"/>
                    </a:solidFill>
                    <a:latin typeface="Avenir LT Std 35 Light" panose="020B0402020203020204" pitchFamily="34" charset="0"/>
                    <a:cs typeface="Times New Roman" panose="02020603050405020304" pitchFamily="18" charset="0"/>
                  </a:rPr>
                  <a:t>Local fog: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𝑙𝑜𝑐𝑎𝑙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LT Std 35 Light" panose="020B0402020203020204" pitchFamily="34" charset="0"/>
                  </a:rPr>
                  <a:t> 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𝑠𝑢𝑟𝑓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LT Std 35 Light" panose="020B0402020203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52" y="4669668"/>
                <a:ext cx="4396724" cy="491288"/>
              </a:xfrm>
              <a:prstGeom prst="rect">
                <a:avLst/>
              </a:prstGeom>
              <a:blipFill>
                <a:blip r:embed="rId8"/>
                <a:stretch>
                  <a:fillRect l="-1928" t="-6977" b="-17442"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3053643" y="1757331"/>
            <a:ext cx="3151471" cy="83099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LT Std 35 Light" panose="020B0402020203020204" pitchFamily="34" charset="0"/>
              </a:rPr>
              <a:t>Constant current density in the column</a:t>
            </a:r>
          </a:p>
        </p:txBody>
      </p:sp>
    </p:spTree>
    <p:extLst>
      <p:ext uri="{BB962C8B-B14F-4D97-AF65-F5344CB8AC3E}">
        <p14:creationId xmlns:p14="http://schemas.microsoft.com/office/powerpoint/2010/main" val="71442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8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2"/>
          <a:stretch/>
        </p:blipFill>
        <p:spPr>
          <a:xfrm>
            <a:off x="6181072" y="1690688"/>
            <a:ext cx="5838883" cy="46878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234"/>
          <a:stretch/>
        </p:blipFill>
        <p:spPr>
          <a:xfrm>
            <a:off x="6158771" y="1671604"/>
            <a:ext cx="5879258" cy="47552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7"/>
          <a:stretch/>
        </p:blipFill>
        <p:spPr>
          <a:xfrm>
            <a:off x="6164613" y="1700103"/>
            <a:ext cx="5835709" cy="46932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9"/>
          <a:stretch/>
        </p:blipFill>
        <p:spPr>
          <a:xfrm>
            <a:off x="6183025" y="1698225"/>
            <a:ext cx="5864431" cy="47118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14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Clouds act like resistors, modifying the local electric 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28702" y="1738937"/>
                <a:ext cx="2073495" cy="8794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𝑖𝑜𝑛𝑜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02" y="1738937"/>
                <a:ext cx="2073495" cy="879408"/>
              </a:xfrm>
              <a:prstGeom prst="rect">
                <a:avLst/>
              </a:prstGeom>
              <a:blipFill>
                <a:blip r:embed="rId6"/>
                <a:stretch>
                  <a:fillRect l="-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33452" y="2812940"/>
                <a:ext cx="4064126" cy="928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𝑠𝑢𝑟𝑓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𝑠𝑢𝑟𝑓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𝑖𝑜𝑛𝑜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𝑠𝑢𝑟𝑓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𝑐𝑜𝑙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52" y="2812940"/>
                <a:ext cx="4064126" cy="9280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33452" y="3965563"/>
                <a:ext cx="4615048" cy="491288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  <a:latin typeface="Avenir LT Std 35 Light" panose="020B0402020203020204" pitchFamily="34" charset="0"/>
                    <a:cs typeface="Times New Roman" panose="02020603050405020304" pitchFamily="18" charset="0"/>
                  </a:rPr>
                  <a:t>Overhead clouds: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LT Std 35 Light" panose="020B0402020203020204" pitchFamily="34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𝑠𝑢𝑟𝑓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LT Std 35 Light" panose="020B0402020203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52" y="3965563"/>
                <a:ext cx="4615048" cy="491288"/>
              </a:xfrm>
              <a:prstGeom prst="rect">
                <a:avLst/>
              </a:prstGeom>
              <a:blipFill>
                <a:blip r:embed="rId8"/>
                <a:stretch>
                  <a:fillRect l="-1837" t="-7059" b="-18824"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43552" y="4669668"/>
                <a:ext cx="4396724" cy="491288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1717FF"/>
                    </a:solidFill>
                    <a:latin typeface="Avenir LT Std 35 Light" panose="020B0402020203020204" pitchFamily="34" charset="0"/>
                    <a:cs typeface="Times New Roman" panose="02020603050405020304" pitchFamily="18" charset="0"/>
                  </a:rPr>
                  <a:t>Local fog: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𝑙𝑜𝑐𝑎𝑙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LT Std 35 Light" panose="020B0402020203020204" pitchFamily="34" charset="0"/>
                  </a:rPr>
                  <a:t> 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𝑠𝑢𝑟𝑓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LT Std 35 Light" panose="020B0402020203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52" y="4669668"/>
                <a:ext cx="4396724" cy="491288"/>
              </a:xfrm>
              <a:prstGeom prst="rect">
                <a:avLst/>
              </a:prstGeom>
              <a:blipFill>
                <a:blip r:embed="rId9"/>
                <a:stretch>
                  <a:fillRect l="-1928" t="-6977" b="-17442"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3053643" y="1757331"/>
            <a:ext cx="3151471" cy="83099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LT Std 35 Light" panose="020B0402020203020204" pitchFamily="34" charset="0"/>
              </a:rPr>
              <a:t>Constant current density in the column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43552" y="5373650"/>
                <a:ext cx="4180918" cy="83099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>
                    <a:latin typeface="Avenir LT Std 35 Light" panose="020B0402020203020204" pitchFamily="34" charset="0"/>
                    <a:cs typeface="Times New Roman" panose="02020603050405020304" pitchFamily="18" charset="0"/>
                  </a:rPr>
                  <a:t>Conductivity change within clouds,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sz="2400" b="1">
                    <a:latin typeface="Avenir LT Std 35 Light" panose="020B0402020203020204" pitchFamily="34" charset="0"/>
                    <a:cs typeface="Times New Roman" panose="02020603050405020304" pitchFamily="18" charset="0"/>
                  </a:rPr>
                  <a:t>, is around 1/3</a:t>
                </a:r>
                <a:endParaRPr lang="en-US" sz="2400" b="1">
                  <a:latin typeface="Avenir LT Std 35 Light" panose="020B0402020203020204" pitchFamily="34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52" y="5373650"/>
                <a:ext cx="4180918" cy="830997"/>
              </a:xfrm>
              <a:prstGeom prst="rect">
                <a:avLst/>
              </a:prstGeom>
              <a:blipFill>
                <a:blip r:embed="rId10"/>
                <a:stretch>
                  <a:fillRect l="-2029" t="-4255" r="-870" b="-13475"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830984" y="2350329"/>
                <a:ext cx="1559232" cy="536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5830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solidFill>
                            <a:srgbClr val="0583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583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58305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583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58305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5830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058305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0583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058305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058305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58305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984" y="2350329"/>
                <a:ext cx="1559232" cy="536032"/>
              </a:xfrm>
              <a:prstGeom prst="rect">
                <a:avLst/>
              </a:prstGeom>
              <a:blipFill>
                <a:blip r:embed="rId11"/>
                <a:stretch>
                  <a:fillRect r="-2353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60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  <p:bldP spid="25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15</a:t>
            </a:fld>
            <a:endParaRPr lang="en-US"/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838200" y="2054363"/>
            <a:ext cx="10670931" cy="4351338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venir LT Std 55 Roman" panose="020B0503020203020204" pitchFamily="34" charset="0"/>
              </a:rPr>
              <a:t>Distributed </a:t>
            </a:r>
            <a:r>
              <a:rPr lang="en-US" b="1" dirty="0">
                <a:latin typeface="Avenir LT Std 55 Roman" panose="020B0503020203020204" pitchFamily="34" charset="0"/>
              </a:rPr>
              <a:t>array</a:t>
            </a:r>
            <a:r>
              <a:rPr lang="en-US" dirty="0">
                <a:latin typeface="Avenir LT Std 55 Roman" panose="020B0503020203020204" pitchFamily="34" charset="0"/>
              </a:rPr>
              <a:t> </a:t>
            </a:r>
            <a:r>
              <a:rPr lang="en-US" dirty="0"/>
              <a:t>of field mills shows spatial dependencies of inland and coastal sites to the local wind direction</a:t>
            </a:r>
          </a:p>
          <a:p>
            <a:endParaRPr lang="en-US" b="1" dirty="0">
              <a:latin typeface="Avenir LT Std 55 Roman" panose="020B0503020203020204" pitchFamily="34" charset="0"/>
            </a:endParaRPr>
          </a:p>
          <a:p>
            <a:endParaRPr lang="en-US" b="1" dirty="0" smtClean="0">
              <a:latin typeface="Avenir LT Std 55 Roman" panose="020B0503020203020204" pitchFamily="34" charset="0"/>
            </a:endParaRPr>
          </a:p>
          <a:p>
            <a:r>
              <a:rPr lang="en-US" b="1" dirty="0" smtClean="0">
                <a:latin typeface="Avenir LT Std 55 Roman" panose="020B0503020203020204" pitchFamily="34" charset="0"/>
              </a:rPr>
              <a:t>Statistical</a:t>
            </a:r>
            <a:r>
              <a:rPr lang="en-US" dirty="0" smtClean="0"/>
              <a:t> </a:t>
            </a:r>
            <a:r>
              <a:rPr lang="en-US" dirty="0"/>
              <a:t>nature of the dataset puts a limit on the conductivity change within </a:t>
            </a:r>
            <a:r>
              <a:rPr lang="en-US" dirty="0" smtClean="0"/>
              <a:t>clouds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825039" y="5990452"/>
            <a:ext cx="1960684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venir LT Std 35 Light" panose="020B0402020203020204" pitchFamily="34" charset="0"/>
              </a:rPr>
              <a:t>Lucas et al. 2017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48472" y="3009989"/>
            <a:ext cx="5449079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400" dirty="0">
                <a:latin typeface="Avenir LT Std 35 Light" panose="020B0402020203020204" pitchFamily="34" charset="0"/>
              </a:rPr>
              <a:t>Winds from the ocean create a 50 V/m enhancement in the coastal </a:t>
            </a:r>
            <a:r>
              <a:rPr lang="en-US" sz="2400" dirty="0" smtClean="0">
                <a:latin typeface="Avenir LT Std 35 Light" panose="020B0402020203020204" pitchFamily="34" charset="0"/>
              </a:rPr>
              <a:t>mills</a:t>
            </a:r>
            <a:endParaRPr lang="en-US" sz="2400" dirty="0">
              <a:latin typeface="Avenir LT Std 35 Light" panose="020B0402020203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48472" y="4918594"/>
            <a:ext cx="5449079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400" dirty="0">
                <a:latin typeface="Avenir LT Std 35 Light" panose="020B0402020203020204" pitchFamily="34" charset="0"/>
              </a:rPr>
              <a:t>METARs observation of cloud cover show a conductivity change of ~1/3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2600" y="211138"/>
            <a:ext cx="11303123" cy="1754326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latin typeface="Avenir LT Std 55 Roman" panose="020B0503020203020204" pitchFamily="34" charset="0"/>
              </a:rPr>
              <a:t>What impact do local meteorological processes have on the measurement of atmospheric electric </a:t>
            </a:r>
            <a:r>
              <a:rPr lang="en-US" sz="3600" b="1" dirty="0" smtClean="0">
                <a:latin typeface="Avenir LT Std 55 Roman" panose="020B0503020203020204" pitchFamily="34" charset="0"/>
              </a:rPr>
              <a:t>fields?</a:t>
            </a:r>
            <a:endParaRPr lang="en-US" sz="3600" b="1" dirty="0">
              <a:solidFill>
                <a:srgbClr val="000000"/>
              </a:solidFill>
              <a:latin typeface="Avenir LT Std 55 Roman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61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16</a:t>
            </a:fld>
            <a:endParaRPr lang="en-US"/>
          </a:p>
        </p:txBody>
      </p:sp>
      <p:pic>
        <p:nvPicPr>
          <p:cNvPr id="11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253" y="1782148"/>
            <a:ext cx="6044200" cy="4574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9363" y="2936044"/>
            <a:ext cx="4881285" cy="18158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venir LT Std 35 Light" panose="020B0402020203020204" pitchFamily="34" charset="0"/>
              </a:rPr>
              <a:t>Although the magnitudes are different, there is still a similar trend for all mills produced by the global electric circuit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2600" y="211138"/>
            <a:ext cx="11303123" cy="1754326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600" b="1" dirty="0">
                <a:latin typeface="Avenir LT Std 55 Roman" panose="020B0503020203020204" pitchFamily="34" charset="0"/>
              </a:rPr>
              <a:t>How does the global conductivity and source distribution influence local atmospheric electric field measurements?</a:t>
            </a:r>
            <a:endParaRPr lang="en-US" sz="3600" b="1" dirty="0">
              <a:solidFill>
                <a:schemeClr val="accent6"/>
              </a:solidFill>
              <a:latin typeface="Avenir LT Std 55 Roman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81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175"/>
            <a:ext cx="5658512" cy="33544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Previous GEC models make many limiting assumptions to obtain a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465" y="1702594"/>
            <a:ext cx="6784535" cy="30855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228" y="4787409"/>
            <a:ext cx="3538260" cy="33855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Avenir LT Std 35 Light" panose="020B0402020203020204" pitchFamily="34" charset="0"/>
              </a:rPr>
              <a:t>Hays and Roble 1979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45956" y="4787409"/>
            <a:ext cx="3788644" cy="33855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Avenir LT Std 35 Light" panose="020B0402020203020204" pitchFamily="34" charset="0"/>
              </a:rPr>
              <a:t>Tinsley and Zhou 2006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250" y="5387213"/>
            <a:ext cx="5100637" cy="8309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venir LT Std 35 Light" panose="020B0402020203020204" pitchFamily="34" charset="0"/>
              </a:rPr>
              <a:t>Parameterization of conductivity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venir LT Std 35 Light" panose="020B0402020203020204" pitchFamily="34" charset="0"/>
              </a:rPr>
              <a:t>3 regions with analytic solutions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1137" y="5387212"/>
            <a:ext cx="6829425" cy="8309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venir LT Std 35 Light" panose="020B0402020203020204" pitchFamily="34" charset="0"/>
              </a:rPr>
              <a:t>Parameterization of ion production and losses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venir LT Std 35 Light" panose="020B0402020203020204" pitchFamily="34" charset="0"/>
              </a:rPr>
              <a:t>No incorporation of source currents</a:t>
            </a:r>
          </a:p>
        </p:txBody>
      </p:sp>
    </p:spTree>
    <p:extLst>
      <p:ext uri="{BB962C8B-B14F-4D97-AF65-F5344CB8AC3E}">
        <p14:creationId xmlns:p14="http://schemas.microsoft.com/office/powerpoint/2010/main" val="4218271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WACCM-GEC is the first self-consistent physics-based GEC model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18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t="4391" r="13957" b="48402"/>
          <a:stretch/>
        </p:blipFill>
        <p:spPr>
          <a:xfrm>
            <a:off x="4330699" y="1485900"/>
            <a:ext cx="7823201" cy="4842608"/>
          </a:xfrm>
        </p:spPr>
      </p:pic>
      <p:sp>
        <p:nvSpPr>
          <p:cNvPr id="11" name="Content Placeholder 5"/>
          <p:cNvSpPr txBox="1">
            <a:spLocks/>
          </p:cNvSpPr>
          <p:nvPr/>
        </p:nvSpPr>
        <p:spPr>
          <a:xfrm>
            <a:off x="838200" y="1892300"/>
            <a:ext cx="41013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Incorporate an electrical system into a community climate model CESM(WACCM)</a:t>
            </a:r>
          </a:p>
          <a:p>
            <a:pPr>
              <a:lnSpc>
                <a:spcPct val="100000"/>
              </a:lnSpc>
            </a:pPr>
            <a:r>
              <a:rPr lang="en-US" dirty="0"/>
              <a:t>Current continuity maintained throughout the </a:t>
            </a:r>
            <a:r>
              <a:rPr lang="en-US" dirty="0" smtClean="0"/>
              <a:t>atmosphere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6568" y="5192078"/>
                <a:ext cx="4100013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400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4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68" y="5192078"/>
                <a:ext cx="4100013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90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Production and loss of the ions are handled self-consistently in the model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19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690688"/>
            <a:ext cx="8507006" cy="4351338"/>
          </a:xfrm>
        </p:spPr>
      </p:pic>
      <p:sp>
        <p:nvSpPr>
          <p:cNvPr id="9" name="Content Placeholder 9"/>
          <p:cNvSpPr txBox="1">
            <a:spLocks/>
          </p:cNvSpPr>
          <p:nvPr/>
        </p:nvSpPr>
        <p:spPr>
          <a:xfrm>
            <a:off x="282222" y="1847850"/>
            <a:ext cx="32991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Radon is only released from ice-free land surfaces</a:t>
            </a:r>
          </a:p>
          <a:p>
            <a:pPr>
              <a:lnSpc>
                <a:spcPct val="100000"/>
              </a:lnSpc>
            </a:pPr>
            <a:r>
              <a:rPr lang="en-US" dirty="0"/>
              <a:t>Radon is </a:t>
            </a:r>
            <a:r>
              <a:rPr lang="en-US" dirty="0" err="1"/>
              <a:t>advected</a:t>
            </a:r>
            <a:r>
              <a:rPr lang="en-US" dirty="0"/>
              <a:t> within the model (this is why there is radon over the oceans)</a:t>
            </a:r>
          </a:p>
        </p:txBody>
      </p:sp>
    </p:spTree>
    <p:extLst>
      <p:ext uri="{BB962C8B-B14F-4D97-AF65-F5344CB8AC3E}">
        <p14:creationId xmlns:p14="http://schemas.microsoft.com/office/powerpoint/2010/main" val="1616690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2" t="3353" r="13285" b="48402"/>
          <a:stretch/>
        </p:blipFill>
        <p:spPr>
          <a:xfrm>
            <a:off x="3673505" y="1202636"/>
            <a:ext cx="7240158" cy="451159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74392" y="2076165"/>
            <a:ext cx="1789321" cy="52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venir LT Std 35 Light" panose="020B0402020203020204" pitchFamily="34" charset="0"/>
              </a:rPr>
              <a:t>Dynamics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4392" y="3772678"/>
            <a:ext cx="1789321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venir LT Std 35 Light" panose="020B0402020203020204" pitchFamily="34" charset="0"/>
              </a:rPr>
              <a:t>Chemistry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4392" y="2924422"/>
            <a:ext cx="1789320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venir LT Std 35 Light" panose="020B0402020203020204" pitchFamily="34" charset="0"/>
              </a:rPr>
              <a:t>Radiation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4392" y="4620934"/>
            <a:ext cx="1789321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venir LT Std 35 Light" panose="020B0402020203020204" pitchFamily="34" charset="0"/>
              </a:rPr>
              <a:t>Electrical?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-3197"/>
            <a:ext cx="3673504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venir LT Std 35 Light" panose="020B0402020203020204" pitchFamily="34" charset="0"/>
              </a:rPr>
              <a:t>What is in a climate model?</a:t>
            </a:r>
            <a:endParaRPr lang="en-US" sz="3600" dirty="0">
              <a:latin typeface="Avenir LT Std 35 Light" panose="020B04020202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673504" y="-1"/>
            <a:ext cx="7332263" cy="6356351"/>
            <a:chOff x="3673504" y="-1"/>
            <a:chExt cx="7332263" cy="6356351"/>
          </a:xfrm>
        </p:grpSpPr>
        <p:pic>
          <p:nvPicPr>
            <p:cNvPr id="7" name="Content Placeholder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3504" y="-1"/>
              <a:ext cx="7240159" cy="6356351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7567975" y="6079351"/>
              <a:ext cx="34377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LT Std 35 Light" panose="020B0402020203020204" pitchFamily="34" charset="0"/>
                </a:rPr>
                <a:t>US Climate Change Technology Strategic Plan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817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Production and loss of the ions are handled self-consistently in the model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27" y="1847850"/>
            <a:ext cx="5651567" cy="43513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20</a:t>
            </a:fld>
            <a:endParaRPr lang="en-US"/>
          </a:p>
        </p:txBody>
      </p:sp>
      <p:sp>
        <p:nvSpPr>
          <p:cNvPr id="9" name="Content Placeholder 9"/>
          <p:cNvSpPr txBox="1">
            <a:spLocks/>
          </p:cNvSpPr>
          <p:nvPr/>
        </p:nvSpPr>
        <p:spPr>
          <a:xfrm>
            <a:off x="328875" y="1847850"/>
            <a:ext cx="566702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Attachment to clouds </a:t>
            </a:r>
            <a:r>
              <a:rPr lang="en-US" dirty="0" smtClean="0"/>
              <a:t>utilizes</a:t>
            </a:r>
            <a:br>
              <a:rPr lang="en-US" dirty="0" smtClean="0"/>
            </a:br>
            <a:r>
              <a:rPr lang="en-US" dirty="0" smtClean="0"/>
              <a:t>2-moment </a:t>
            </a:r>
            <a:r>
              <a:rPr lang="en-US" dirty="0"/>
              <a:t>microphysics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Physically representative, rather than conductivity reduction factors</a:t>
            </a:r>
          </a:p>
          <a:p>
            <a:pPr>
              <a:lnSpc>
                <a:spcPct val="100000"/>
              </a:lnSpc>
            </a:pPr>
            <a:r>
              <a:rPr lang="en-US" dirty="0"/>
              <a:t>4-mode aerosol module is used to produce aerosols in the model (includes biomass and volcanoes)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Clouds </a:t>
            </a:r>
            <a:r>
              <a:rPr lang="en-US" dirty="0"/>
              <a:t>are the dominant source of attachment below 10 </a:t>
            </a:r>
            <a:r>
              <a:rPr lang="en-US" dirty="0" smtClean="0"/>
              <a:t>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5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Realistic conductivity profiles are created with WACCM-GEC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19" y="1786911"/>
            <a:ext cx="5819746" cy="441730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21</a:t>
            </a:fld>
            <a:endParaRPr lang="en-US"/>
          </a:p>
        </p:txBody>
      </p:sp>
      <p:sp>
        <p:nvSpPr>
          <p:cNvPr id="8" name="Content Placeholder 9"/>
          <p:cNvSpPr txBox="1">
            <a:spLocks/>
          </p:cNvSpPr>
          <p:nvPr/>
        </p:nvSpPr>
        <p:spPr>
          <a:xfrm>
            <a:off x="272697" y="1910120"/>
            <a:ext cx="5667022" cy="422679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Model production includes:</a:t>
            </a:r>
            <a:br>
              <a:rPr lang="en-US" dirty="0"/>
            </a:br>
            <a:r>
              <a:rPr lang="en-US" dirty="0"/>
              <a:t>GCRs, radon, solar energetic particles</a:t>
            </a:r>
          </a:p>
          <a:p>
            <a:pPr>
              <a:lnSpc>
                <a:spcPct val="100000"/>
              </a:lnSpc>
            </a:pPr>
            <a:r>
              <a:rPr lang="en-US" dirty="0"/>
              <a:t>Model losses include:</a:t>
            </a:r>
            <a:br>
              <a:rPr lang="en-US" dirty="0"/>
            </a:br>
            <a:r>
              <a:rPr lang="en-US" dirty="0"/>
              <a:t>Clouds, aerosols, recombination</a:t>
            </a:r>
          </a:p>
          <a:p>
            <a:pPr>
              <a:lnSpc>
                <a:spcPct val="100000"/>
              </a:lnSpc>
            </a:pPr>
            <a:r>
              <a:rPr lang="en-US" dirty="0"/>
              <a:t>Incorporation of all these processes causes significant deviations from analytic expressions</a:t>
            </a:r>
          </a:p>
        </p:txBody>
      </p:sp>
    </p:spTree>
    <p:extLst>
      <p:ext uri="{BB962C8B-B14F-4D97-AF65-F5344CB8AC3E}">
        <p14:creationId xmlns:p14="http://schemas.microsoft.com/office/powerpoint/2010/main" val="78990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representation of ion production and loss mechanisms implemented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02"/>
          <a:stretch/>
        </p:blipFill>
        <p:spPr>
          <a:xfrm>
            <a:off x="1155620" y="1223821"/>
            <a:ext cx="9880759" cy="5132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66646" y="3613990"/>
            <a:ext cx="814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0B050"/>
                </a:solidFill>
                <a:latin typeface="Avenir LT Std 55 Roman" panose="020B0503020203020204" pitchFamily="34" charset="0"/>
                <a:sym typeface="Wingdings 2" panose="05020102010507070707" pitchFamily="18" charset="2"/>
              </a:rPr>
              <a:t></a:t>
            </a:r>
            <a:endParaRPr lang="en-US" sz="6600" b="1" dirty="0">
              <a:solidFill>
                <a:srgbClr val="00B050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16954" y="3613990"/>
            <a:ext cx="814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rgbClr val="00B050"/>
                </a:solidFill>
                <a:latin typeface="Avenir LT Std 55 Roman" panose="020B0503020203020204" pitchFamily="34" charset="0"/>
                <a:sym typeface="Wingdings 2" panose="05020102010507070707" pitchFamily="18" charset="2"/>
              </a:rPr>
              <a:t></a:t>
            </a:r>
            <a:endParaRPr lang="en-US" sz="6600" b="1">
              <a:solidFill>
                <a:srgbClr val="00B050"/>
              </a:solidFill>
              <a:latin typeface="Avenir LT Std 55 Roman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52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Convective precipitation rate of storms dictates the strength of currents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23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199" y="1720850"/>
            <a:ext cx="8912469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Previous work has shown that convective precipitation rate has good skill when predicting currents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50668" y="5969941"/>
            <a:ext cx="1811214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venir LT Std 35 Light" panose="020B0402020203020204" pitchFamily="34" charset="0"/>
              </a:rPr>
              <a:t>Kalb et al. 2016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79101" y="2678068"/>
                <a:ext cx="6561155" cy="430887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𝐺𝐸𝐶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𝐶𝑜𝑛𝑣𝑒𝑐𝑡𝑖𝑣𝑒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𝑃𝑟𝑒𝑐𝑖𝑝𝑖𝑡𝑎𝑡𝑖𝑜𝑛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101" y="2678068"/>
                <a:ext cx="6561155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9" idx="1"/>
          </p:cNvCxnSpPr>
          <p:nvPr/>
        </p:nvCxnSpPr>
        <p:spPr>
          <a:xfrm flipH="1">
            <a:off x="4107479" y="2893512"/>
            <a:ext cx="471622" cy="37990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</p:cNvCxnSpPr>
          <p:nvPr/>
        </p:nvCxnSpPr>
        <p:spPr>
          <a:xfrm>
            <a:off x="7859679" y="3108955"/>
            <a:ext cx="293721" cy="94271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" b="76094"/>
          <a:stretch/>
        </p:blipFill>
        <p:spPr>
          <a:xfrm>
            <a:off x="194495" y="3442204"/>
            <a:ext cx="6038308" cy="28696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26"/>
          <a:stretch/>
        </p:blipFill>
        <p:spPr>
          <a:xfrm>
            <a:off x="6385203" y="4186608"/>
            <a:ext cx="5120997" cy="141474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4495" y="5969941"/>
            <a:ext cx="3414142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LT Std 35 Light" panose="020B0402020203020204" pitchFamily="34" charset="0"/>
              </a:rPr>
              <a:t>Satellite + Aircraft observations</a:t>
            </a:r>
          </a:p>
        </p:txBody>
      </p:sp>
    </p:spTree>
    <p:extLst>
      <p:ext uri="{BB962C8B-B14F-4D97-AF65-F5344CB8AC3E}">
        <p14:creationId xmlns:p14="http://schemas.microsoft.com/office/powerpoint/2010/main" val="329116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Electrified clouds act as a current source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6" r="556"/>
          <a:stretch/>
        </p:blipFill>
        <p:spPr>
          <a:xfrm>
            <a:off x="6678281" y="1758092"/>
            <a:ext cx="5036602" cy="4540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63435" y="5593153"/>
                <a:ext cx="6594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435" y="5593153"/>
                <a:ext cx="659476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03201" y="4108695"/>
                <a:ext cx="67133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201" y="4108695"/>
                <a:ext cx="671338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63435" y="2284785"/>
                <a:ext cx="67133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435" y="2284785"/>
                <a:ext cx="671338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538417" y="3613111"/>
                <a:ext cx="708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417" y="3613111"/>
                <a:ext cx="708784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645016" y="4938674"/>
                <a:ext cx="49558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00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5016" y="4938674"/>
                <a:ext cx="495585" cy="615553"/>
              </a:xfrm>
              <a:prstGeom prst="rect">
                <a:avLst/>
              </a:prstGeom>
              <a:blipFill>
                <a:blip r:embed="rId7"/>
                <a:stretch>
                  <a:fillRect r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645016" y="1152064"/>
                <a:ext cx="70878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𝐺𝐸𝐶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5016" y="1152064"/>
                <a:ext cx="708784" cy="615553"/>
              </a:xfrm>
              <a:prstGeom prst="rect">
                <a:avLst/>
              </a:prstGeom>
              <a:blipFill>
                <a:blip r:embed="rId8"/>
                <a:stretch>
                  <a:fillRect r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10058400" y="1454553"/>
            <a:ext cx="482338" cy="616036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9"/>
          <p:cNvSpPr txBox="1">
            <a:spLocks/>
          </p:cNvSpPr>
          <p:nvPr/>
        </p:nvSpPr>
        <p:spPr>
          <a:xfrm>
            <a:off x="340965" y="1456890"/>
            <a:ext cx="5667022" cy="405239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Internal resistance of the dipole current source is important for global current production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Efficiency </a:t>
            </a:r>
            <a:r>
              <a:rPr lang="en-US" dirty="0"/>
              <a:t>factor for producing a global current: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083782" y="5061602"/>
                <a:ext cx="4055726" cy="1005019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𝑟𝑎𝑡𝑖𝑜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782" y="5061602"/>
                <a:ext cx="4055726" cy="10050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477579" y="3152197"/>
                <a:ext cx="2943691" cy="492443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𝐺𝐸𝐶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𝑟𝑎𝑡𝑖𝑜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579" y="3152197"/>
                <a:ext cx="2943691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10892808" y="5554227"/>
            <a:ext cx="1256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-5 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821255" y="3021421"/>
            <a:ext cx="1256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-35 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53522" y="1409804"/>
            <a:ext cx="138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Ionosphere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08346" y="6066024"/>
            <a:ext cx="952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Ground</a:t>
            </a:r>
          </a:p>
        </p:txBody>
      </p:sp>
    </p:spTree>
    <p:extLst>
      <p:ext uri="{BB962C8B-B14F-4D97-AF65-F5344CB8AC3E}">
        <p14:creationId xmlns:p14="http://schemas.microsoft.com/office/powerpoint/2010/main" val="427564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Storms are more efficient at higher latitudes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563" y="1690688"/>
            <a:ext cx="7031437" cy="45085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25</a:t>
            </a:fld>
            <a:endParaRPr lang="en-US"/>
          </a:p>
        </p:txBody>
      </p:sp>
      <p:sp>
        <p:nvSpPr>
          <p:cNvPr id="8" name="Content Placeholder 9"/>
          <p:cNvSpPr txBox="1">
            <a:spLocks/>
          </p:cNvSpPr>
          <p:nvPr/>
        </p:nvSpPr>
        <p:spPr>
          <a:xfrm>
            <a:off x="580096" y="1847850"/>
            <a:ext cx="45804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Internal resistance has never been accounted for in other global models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3D storm </a:t>
            </a:r>
            <a:r>
              <a:rPr lang="en-US" dirty="0"/>
              <a:t>location is determined </a:t>
            </a:r>
            <a:r>
              <a:rPr lang="en-US" dirty="0" smtClean="0"/>
              <a:t>by temperature (-</a:t>
            </a:r>
            <a:r>
              <a:rPr lang="en-US" dirty="0"/>
              <a:t>35 &lt; T &lt; -5) and updraft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1519" y="5051977"/>
                <a:ext cx="4055726" cy="1005019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𝑟𝑎𝑡𝑖𝑜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19" y="5051977"/>
                <a:ext cx="4055726" cy="1005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50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300" y="4343400"/>
            <a:ext cx="3550950" cy="237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global current from a storm is a combination of strength and efficiency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5" y="2301702"/>
            <a:ext cx="5937205" cy="3996942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300" y="2022883"/>
            <a:ext cx="3551651" cy="227729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8795" y="1707852"/>
                <a:ext cx="7801175" cy="430887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𝐺𝐸𝐶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𝑟𝑎𝑡𝑖𝑜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𝐶𝑜𝑛𝑣𝑒𝑐𝑡𝑖𝑣𝑒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𝑃𝑟𝑒𝑐𝑖𝑝𝑖𝑡𝑎𝑡𝑖𝑜𝑛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95" y="1707852"/>
                <a:ext cx="780117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>
            <a:off x="6286500" y="3161528"/>
            <a:ext cx="1306800" cy="30557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1"/>
          </p:cNvCxnSpPr>
          <p:nvPr/>
        </p:nvCxnSpPr>
        <p:spPr>
          <a:xfrm flipH="1" flipV="1">
            <a:off x="6187425" y="4720328"/>
            <a:ext cx="1405875" cy="81211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global current from a storm is a combination of strength and efficiency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0075"/>
            <a:ext cx="5952855" cy="412359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27</a:t>
            </a:fld>
            <a:endParaRPr lang="en-US"/>
          </a:p>
        </p:txBody>
      </p:sp>
      <p:sp>
        <p:nvSpPr>
          <p:cNvPr id="10" name="Content Placeholder 9"/>
          <p:cNvSpPr txBox="1">
            <a:spLocks/>
          </p:cNvSpPr>
          <p:nvPr/>
        </p:nvSpPr>
        <p:spPr>
          <a:xfrm>
            <a:off x="838200" y="1825625"/>
            <a:ext cx="43580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Dipole source strength is peaked near the equator</a:t>
            </a:r>
          </a:p>
          <a:p>
            <a:pPr>
              <a:lnSpc>
                <a:spcPct val="100000"/>
              </a:lnSpc>
            </a:pPr>
            <a:r>
              <a:rPr lang="en-US" dirty="0"/>
              <a:t>Efficiency is peaked towards the poles</a:t>
            </a:r>
          </a:p>
          <a:p>
            <a:pPr>
              <a:lnSpc>
                <a:spcPct val="100000"/>
              </a:lnSpc>
            </a:pPr>
            <a:r>
              <a:rPr lang="en-US" dirty="0"/>
              <a:t>Global current is smoothed towards mid-latitudes</a:t>
            </a:r>
          </a:p>
        </p:txBody>
      </p:sp>
    </p:spTree>
    <p:extLst>
      <p:ext uri="{BB962C8B-B14F-4D97-AF65-F5344CB8AC3E}">
        <p14:creationId xmlns:p14="http://schemas.microsoft.com/office/powerpoint/2010/main" val="386099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sources are implemented with a dependence on conductivity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28</a:t>
            </a:fld>
            <a:endParaRPr lang="en-US"/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02"/>
          <a:stretch/>
        </p:blipFill>
        <p:spPr>
          <a:xfrm>
            <a:off x="1155620" y="1223821"/>
            <a:ext cx="9880759" cy="51325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66646" y="3613990"/>
            <a:ext cx="814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rgbClr val="00B050"/>
                </a:solidFill>
                <a:latin typeface="Avenir LT Std 55 Roman" panose="020B0503020203020204" pitchFamily="34" charset="0"/>
                <a:sym typeface="Wingdings 2" panose="05020102010507070707" pitchFamily="18" charset="2"/>
              </a:rPr>
              <a:t></a:t>
            </a:r>
            <a:endParaRPr lang="en-US" sz="6600" b="1">
              <a:solidFill>
                <a:srgbClr val="00B050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16954" y="3613990"/>
            <a:ext cx="814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rgbClr val="00B050"/>
                </a:solidFill>
                <a:latin typeface="Avenir LT Std 55 Roman" panose="020B0503020203020204" pitchFamily="34" charset="0"/>
                <a:sym typeface="Wingdings 2" panose="05020102010507070707" pitchFamily="18" charset="2"/>
              </a:rPr>
              <a:t></a:t>
            </a:r>
            <a:endParaRPr lang="en-US" sz="6600" b="1">
              <a:solidFill>
                <a:srgbClr val="00B050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41800" y="3790085"/>
            <a:ext cx="814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0B050"/>
                </a:solidFill>
                <a:latin typeface="Avenir LT Std 55 Roman" panose="020B0503020203020204" pitchFamily="34" charset="0"/>
                <a:sym typeface="Wingdings 2" panose="05020102010507070707" pitchFamily="18" charset="2"/>
              </a:rPr>
              <a:t></a:t>
            </a:r>
            <a:endParaRPr lang="en-US" sz="6600" b="1" dirty="0">
              <a:solidFill>
                <a:srgbClr val="00B050"/>
              </a:solidFill>
              <a:latin typeface="Avenir LT Std 55 Roman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20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0" t="22182" r="11768" b="48048"/>
          <a:stretch/>
        </p:blipFill>
        <p:spPr>
          <a:xfrm>
            <a:off x="1545653" y="2603499"/>
            <a:ext cx="9108206" cy="35544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66222" y="1889125"/>
                <a:ext cx="292618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222" y="1889125"/>
                <a:ext cx="292618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82600" y="211138"/>
            <a:ext cx="11303123" cy="1754326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600" b="1" dirty="0">
                <a:latin typeface="Avenir LT Std 55 Roman" panose="020B0503020203020204" pitchFamily="34" charset="0"/>
              </a:rPr>
              <a:t>How does the global conductivity and source distribution influence local atmospheric electric field measurements?</a:t>
            </a:r>
            <a:endParaRPr lang="en-US" sz="3600" b="1" dirty="0">
              <a:solidFill>
                <a:schemeClr val="accent6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37666" y="6176950"/>
            <a:ext cx="2016193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venir LT Std 35 Light" panose="020B0402020203020204" pitchFamily="34" charset="0"/>
              </a:rPr>
              <a:t>Lucas et al. 2015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6962" y="2037984"/>
            <a:ext cx="3698268" cy="95410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LT Std 35 Light" panose="020B0402020203020204" pitchFamily="34" charset="0"/>
              </a:rPr>
              <a:t>Create an </a:t>
            </a:r>
            <a:r>
              <a:rPr lang="en-US" sz="2800" dirty="0" err="1" smtClean="0">
                <a:latin typeface="Avenir LT Std 35 Light" panose="020B0402020203020204" pitchFamily="34" charset="0"/>
              </a:rPr>
              <a:t>ionospheric</a:t>
            </a:r>
            <a:r>
              <a:rPr lang="en-US" sz="2800" dirty="0" smtClean="0">
                <a:latin typeface="Avenir LT Std 35 Light" panose="020B0402020203020204" pitchFamily="34" charset="0"/>
              </a:rPr>
              <a:t> potential difference</a:t>
            </a:r>
            <a:endParaRPr lang="en-US" sz="2800" dirty="0">
              <a:latin typeface="Avenir LT Std 35 Light" panose="020B0402020203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53400" y="2036746"/>
            <a:ext cx="3698268" cy="95410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LT Std 35 Light" panose="020B0402020203020204" pitchFamily="34" charset="0"/>
              </a:rPr>
              <a:t>PD produces return currents and E-fields</a:t>
            </a:r>
            <a:endParaRPr lang="en-US" sz="2800" dirty="0">
              <a:latin typeface="Avenir LT Std 35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30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 fields have been measured for over a century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Typically think of lightning flashes and very short duration events, but there is also a small background electric field present throughout the atmosphere</a:t>
            </a:r>
          </a:p>
          <a:p>
            <a:pPr>
              <a:lnSpc>
                <a:spcPct val="100000"/>
              </a:lnSpc>
            </a:pPr>
            <a:r>
              <a:rPr lang="en-US" dirty="0"/>
              <a:t>This background field is correlated with the global thunderstorm distribution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68" y="982560"/>
            <a:ext cx="4743732" cy="53737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79083" y="6038463"/>
            <a:ext cx="2082489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latin typeface="Avenir LT Std 35 Light" panose="020B0402020203020204" pitchFamily="34" charset="0"/>
              </a:rPr>
              <a:t>Whipple &amp; </a:t>
            </a:r>
            <a:r>
              <a:rPr lang="en-US" sz="1200" dirty="0" err="1">
                <a:latin typeface="Avenir LT Std 35 Light" panose="020B0402020203020204" pitchFamily="34" charset="0"/>
              </a:rPr>
              <a:t>Scrase</a:t>
            </a:r>
            <a:r>
              <a:rPr lang="en-US" sz="1200" dirty="0">
                <a:latin typeface="Avenir LT Std 35 Light" panose="020B0402020203020204" pitchFamily="34" charset="0"/>
              </a:rPr>
              <a:t> 1936</a:t>
            </a:r>
            <a:endParaRPr lang="en-US" sz="1200" dirty="0">
              <a:solidFill>
                <a:srgbClr val="000000"/>
              </a:solidFill>
              <a:latin typeface="Avenir LT Std 35 Light"/>
            </a:endParaRPr>
          </a:p>
        </p:txBody>
      </p:sp>
    </p:spTree>
    <p:extLst>
      <p:ext uri="{BB962C8B-B14F-4D97-AF65-F5344CB8AC3E}">
        <p14:creationId xmlns:p14="http://schemas.microsoft.com/office/powerpoint/2010/main" val="183853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30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043746" y="6116774"/>
            <a:ext cx="1951891" cy="276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venir LT Std 35 Light" panose="020B0402020203020204" pitchFamily="34" charset="0"/>
              </a:rPr>
              <a:t>Lucas et al. 2015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438" y="75278"/>
            <a:ext cx="11303123" cy="1754326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3600" b="1" dirty="0">
                <a:latin typeface="Avenir LT Std 55 Roman" panose="020B0503020203020204" pitchFamily="34" charset="0"/>
              </a:rPr>
              <a:t>How does the </a:t>
            </a:r>
            <a:r>
              <a:rPr lang="en-US" sz="3600" b="1" dirty="0" err="1">
                <a:latin typeface="Avenir LT Std 55 Roman" panose="020B0503020203020204" pitchFamily="34" charset="0"/>
              </a:rPr>
              <a:t>magnetospheric</a:t>
            </a:r>
            <a:r>
              <a:rPr lang="en-US" sz="3600" b="1" dirty="0">
                <a:latin typeface="Avenir LT Std 55 Roman" panose="020B0503020203020204" pitchFamily="34" charset="0"/>
              </a:rPr>
              <a:t> current system influence atmospheric electric fields in the global electric circuit?</a:t>
            </a:r>
          </a:p>
        </p:txBody>
      </p:sp>
      <p:pic>
        <p:nvPicPr>
          <p:cNvPr id="24" name="Content Placeholder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5" t="4083" r="13321" b="48402"/>
          <a:stretch/>
        </p:blipFill>
        <p:spPr>
          <a:xfrm>
            <a:off x="4281713" y="1277257"/>
            <a:ext cx="7692573" cy="47263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020692" y="3261267"/>
            <a:ext cx="814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rgbClr val="00B050"/>
                </a:solidFill>
                <a:latin typeface="Avenir LT Std 55 Roman" panose="020B0503020203020204" pitchFamily="34" charset="0"/>
                <a:sym typeface="Wingdings 2" panose="05020102010507070707" pitchFamily="18" charset="2"/>
              </a:rPr>
              <a:t></a:t>
            </a:r>
            <a:endParaRPr lang="en-US" sz="6600" b="1">
              <a:solidFill>
                <a:srgbClr val="00B050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571000" y="3261267"/>
            <a:ext cx="814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rgbClr val="00B050"/>
                </a:solidFill>
                <a:latin typeface="Avenir LT Std 55 Roman" panose="020B0503020203020204" pitchFamily="34" charset="0"/>
                <a:sym typeface="Wingdings 2" panose="05020102010507070707" pitchFamily="18" charset="2"/>
              </a:rPr>
              <a:t></a:t>
            </a:r>
            <a:endParaRPr lang="en-US" sz="6600" b="1">
              <a:solidFill>
                <a:srgbClr val="00B050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95846" y="3437362"/>
            <a:ext cx="814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0B050"/>
                </a:solidFill>
                <a:latin typeface="Avenir LT Std 55 Roman" panose="020B0503020203020204" pitchFamily="34" charset="0"/>
                <a:sym typeface="Wingdings 2" panose="05020102010507070707" pitchFamily="18" charset="2"/>
              </a:rPr>
              <a:t></a:t>
            </a:r>
            <a:endParaRPr lang="en-US" sz="6600" b="1" dirty="0">
              <a:solidFill>
                <a:srgbClr val="00B050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17413" y="1332180"/>
            <a:ext cx="814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0B050"/>
                </a:solidFill>
                <a:latin typeface="Avenir LT Std 55 Roman" panose="020B0503020203020204" pitchFamily="34" charset="0"/>
                <a:sym typeface="Wingdings 2" panose="05020102010507070707" pitchFamily="18" charset="2"/>
              </a:rPr>
              <a:t></a:t>
            </a:r>
            <a:endParaRPr lang="en-US" sz="6600" b="1" dirty="0">
              <a:solidFill>
                <a:srgbClr val="00B050"/>
              </a:solidFill>
              <a:latin typeface="Avenir LT Std 55 Roman" panose="020B0503020203020204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4665306" y="2440176"/>
            <a:ext cx="1716833" cy="28436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7" t="11675" r="7192" b="14863"/>
          <a:stretch/>
        </p:blipFill>
        <p:spPr>
          <a:xfrm>
            <a:off x="93306" y="1877257"/>
            <a:ext cx="4572000" cy="302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8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31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7" t="12205" r="7580" b="15503"/>
          <a:stretch/>
        </p:blipFill>
        <p:spPr>
          <a:xfrm>
            <a:off x="5843954" y="1892144"/>
            <a:ext cx="6348046" cy="41411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316915" y="5220083"/>
            <a:ext cx="9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rgbClr val="008000"/>
                </a:solidFill>
                <a:latin typeface="Avenir LT Std 35 Light" panose="020B0402020203020204" pitchFamily="34" charset="0"/>
              </a:rPr>
              <a:t>Vostok</a:t>
            </a:r>
            <a:endParaRPr lang="en-US">
              <a:solidFill>
                <a:srgbClr val="008000"/>
              </a:solidFill>
              <a:latin typeface="Avenir LT Std 35 Light" panose="020B04020202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3716" y="5237532"/>
            <a:ext cx="127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Avenir LT Std 35 Light" panose="020B0402020203020204" pitchFamily="34" charset="0"/>
              </a:rPr>
              <a:t>Concordia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43746" y="6116774"/>
            <a:ext cx="1951891" cy="276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venir LT Std 35 Light" panose="020B0402020203020204" pitchFamily="34" charset="0"/>
              </a:rPr>
              <a:t>Lucas et al. 2015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438" y="75278"/>
            <a:ext cx="11303123" cy="1754326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3600" b="1" dirty="0">
                <a:latin typeface="Avenir LT Std 55 Roman" panose="020B0503020203020204" pitchFamily="34" charset="0"/>
              </a:rPr>
              <a:t>How does the </a:t>
            </a:r>
            <a:r>
              <a:rPr lang="en-US" sz="3600" b="1" dirty="0" err="1">
                <a:latin typeface="Avenir LT Std 55 Roman" panose="020B0503020203020204" pitchFamily="34" charset="0"/>
              </a:rPr>
              <a:t>magnetospheric</a:t>
            </a:r>
            <a:r>
              <a:rPr lang="en-US" sz="3600" b="1" dirty="0">
                <a:latin typeface="Avenir LT Std 55 Roman" panose="020B0503020203020204" pitchFamily="34" charset="0"/>
              </a:rPr>
              <a:t> current system influence atmospheric electric fields in the global electric circuit?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200" y="2328034"/>
            <a:ext cx="4552254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LT Std 35 Light" panose="020B0402020203020204" pitchFamily="34" charset="0"/>
              </a:rPr>
              <a:t>Unique phasing seen at high </a:t>
            </a:r>
            <a:r>
              <a:rPr lang="en-US" sz="2800" dirty="0" smtClean="0">
                <a:latin typeface="Avenir LT Std 35 Light" panose="020B0402020203020204" pitchFamily="34" charset="0"/>
              </a:rPr>
              <a:t>latitudes that agrees with measurements</a:t>
            </a:r>
            <a:endParaRPr lang="en-US" sz="2800" dirty="0">
              <a:latin typeface="Avenir LT Std 35 Light" panose="020B04020202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200" y="4165404"/>
            <a:ext cx="4552254" cy="138499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LT Std 35 Light" panose="020B0402020203020204" pitchFamily="34" charset="0"/>
              </a:rPr>
              <a:t>Covered in comprehensive exam, so won’t go into details here</a:t>
            </a:r>
            <a:endParaRPr lang="en-US" sz="2800" dirty="0">
              <a:latin typeface="Avenir LT Std 35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41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32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7568" y="2882959"/>
            <a:ext cx="5367062" cy="18158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LT Std 35 Light" panose="020B0402020203020204" pitchFamily="34" charset="0"/>
              </a:rPr>
              <a:t>GCR variability and </a:t>
            </a:r>
            <a:r>
              <a:rPr lang="en-US" sz="2800" dirty="0">
                <a:latin typeface="Avenir LT Std 35 Light" panose="020B0402020203020204" pitchFamily="34" charset="0"/>
              </a:rPr>
              <a:t>volcanic eruptions modify the conductivity of the atmosphere, but by how much?</a:t>
            </a:r>
          </a:p>
        </p:txBody>
      </p:sp>
      <p:pic>
        <p:nvPicPr>
          <p:cNvPr id="1032" name="Picture 8" descr="Image result for volcanic erupti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9" y="3888630"/>
            <a:ext cx="3984808" cy="251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424494" y="6099539"/>
            <a:ext cx="1770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venir LT Std 35 Light" panose="020B0402020203020204" pitchFamily="34" charset="0"/>
              </a:rPr>
              <a:t>Live Science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780333" y="1411467"/>
            <a:ext cx="4935291" cy="2693408"/>
            <a:chOff x="6406992" y="1597794"/>
            <a:chExt cx="5278947" cy="2885825"/>
          </a:xfrm>
        </p:grpSpPr>
        <p:pic>
          <p:nvPicPr>
            <p:cNvPr id="1030" name="Picture 6" descr="https://upload.wikimedia.org/wikipedia/commons/f/f3/Magnetosphere_renditio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6992" y="1597794"/>
              <a:ext cx="5278947" cy="2885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9702683" y="4152225"/>
              <a:ext cx="1933180" cy="296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  <a:latin typeface="Avenir LT Std 35 Light" panose="020B0402020203020204" pitchFamily="34" charset="0"/>
                </a:rPr>
                <a:t>NASA Goddard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82600" y="211138"/>
            <a:ext cx="11303123" cy="12003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3600" b="1" dirty="0">
                <a:latin typeface="Avenir LT Std 55 Roman" panose="020B0503020203020204" pitchFamily="34" charset="0"/>
              </a:rPr>
              <a:t>What impact do strong conductivity perturbations have on the global electric circuit?</a:t>
            </a:r>
          </a:p>
        </p:txBody>
      </p:sp>
    </p:spTree>
    <p:extLst>
      <p:ext uri="{BB962C8B-B14F-4D97-AF65-F5344CB8AC3E}">
        <p14:creationId xmlns:p14="http://schemas.microsoft.com/office/powerpoint/2010/main" val="234598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11-year </a:t>
            </a:r>
            <a:r>
              <a:rPr lang="en-US" dirty="0"/>
              <a:t>solar cycle changes the flux of galactic cosmic rays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64" y="1847850"/>
            <a:ext cx="7249582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33</a:t>
            </a:fld>
            <a:endParaRPr lang="en-US"/>
          </a:p>
        </p:txBody>
      </p:sp>
      <p:sp>
        <p:nvSpPr>
          <p:cNvPr id="10" name="Content Placeholder 9"/>
          <p:cNvSpPr txBox="1">
            <a:spLocks/>
          </p:cNvSpPr>
          <p:nvPr/>
        </p:nvSpPr>
        <p:spPr>
          <a:xfrm>
            <a:off x="709148" y="1926431"/>
            <a:ext cx="39408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GCRs are anti-correlated with the solar cycle</a:t>
            </a:r>
          </a:p>
          <a:p>
            <a:pPr>
              <a:lnSpc>
                <a:spcPct val="100000"/>
              </a:lnSpc>
            </a:pPr>
            <a:r>
              <a:rPr lang="en-US" dirty="0"/>
              <a:t>GCR data obtained from neutron monitor counts and modeled ionization rates (CMIP6 is used)</a:t>
            </a:r>
          </a:p>
        </p:txBody>
      </p:sp>
    </p:spTree>
    <p:extLst>
      <p:ext uri="{BB962C8B-B14F-4D97-AF65-F5344CB8AC3E}">
        <p14:creationId xmlns:p14="http://schemas.microsoft.com/office/powerpoint/2010/main" val="3475967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GCRs are the dominant ion production mechanism in the middle atmosphere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06" y="1847850"/>
            <a:ext cx="6252497" cy="45085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34</a:t>
            </a:fld>
            <a:endParaRPr lang="en-US"/>
          </a:p>
        </p:txBody>
      </p:sp>
      <p:sp>
        <p:nvSpPr>
          <p:cNvPr id="9" name="Content Placeholder 9"/>
          <p:cNvSpPr txBox="1">
            <a:spLocks/>
          </p:cNvSpPr>
          <p:nvPr/>
        </p:nvSpPr>
        <p:spPr>
          <a:xfrm>
            <a:off x="838200" y="1847850"/>
            <a:ext cx="40999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Solar min (GCR max) in 1998 produces more ionization than solar max (GCR min) in 1991</a:t>
            </a:r>
          </a:p>
          <a:p>
            <a:pPr>
              <a:lnSpc>
                <a:spcPct val="100000"/>
              </a:lnSpc>
            </a:pPr>
            <a:r>
              <a:rPr lang="en-US" dirty="0"/>
              <a:t>Differences are not as noticeable near the surface, or at lower latitudes (dashed lines)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71784" y="4527034"/>
            <a:ext cx="957905" cy="3693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Avenir LT Std 35 Light" panose="020B0402020203020204" pitchFamily="34" charset="0"/>
              </a:rPr>
              <a:t>~15 km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412088" y="4975389"/>
            <a:ext cx="5455670" cy="0"/>
          </a:xfrm>
          <a:prstGeom prst="line">
            <a:avLst/>
          </a:prstGeom>
          <a:ln w="2857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24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ionization rates leads to a 20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 </a:t>
            </a:r>
            <a:r>
              <a:rPr lang="en-US" dirty="0"/>
              <a:t>difference in solar </a:t>
            </a:r>
            <a:r>
              <a:rPr lang="en-US" dirty="0" smtClean="0"/>
              <a:t>max/min </a:t>
            </a:r>
            <a:r>
              <a:rPr lang="en-US" dirty="0"/>
              <a:t>conditions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79" y="1687582"/>
            <a:ext cx="6627000" cy="459362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35</a:t>
            </a:fld>
            <a:endParaRPr lang="en-US"/>
          </a:p>
        </p:txBody>
      </p:sp>
      <p:sp>
        <p:nvSpPr>
          <p:cNvPr id="9" name="Content Placeholder 9"/>
          <p:cNvSpPr txBox="1">
            <a:spLocks/>
          </p:cNvSpPr>
          <p:nvPr/>
        </p:nvSpPr>
        <p:spPr>
          <a:xfrm>
            <a:off x="838200" y="1694676"/>
            <a:ext cx="4099918" cy="465768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Model run for 1997</a:t>
            </a:r>
          </a:p>
          <a:p>
            <a:pPr>
              <a:lnSpc>
                <a:spcPct val="100000"/>
              </a:lnSpc>
            </a:pPr>
            <a:r>
              <a:rPr lang="en-US" dirty="0"/>
              <a:t>Only changed the GCR ionization rate from solar min to solar max (leave all other production and loss mechanisms the same)</a:t>
            </a:r>
          </a:p>
          <a:p>
            <a:pPr>
              <a:lnSpc>
                <a:spcPct val="100000"/>
              </a:lnSpc>
            </a:pPr>
            <a:r>
              <a:rPr lang="en-US" dirty="0"/>
              <a:t>~10% change in total resistance of the atmosphere</a:t>
            </a:r>
          </a:p>
        </p:txBody>
      </p:sp>
    </p:spTree>
    <p:extLst>
      <p:ext uri="{BB962C8B-B14F-4D97-AF65-F5344CB8AC3E}">
        <p14:creationId xmlns:p14="http://schemas.microsoft.com/office/powerpoint/2010/main" val="9486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cycle variations of around 10% can be seen in </a:t>
            </a:r>
            <a:r>
              <a:rPr lang="en-US" dirty="0" smtClean="0"/>
              <a:t>the GEC potential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93" y="1682594"/>
            <a:ext cx="6078608" cy="445150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36</a:t>
            </a:fld>
            <a:endParaRPr lang="en-US"/>
          </a:p>
        </p:txBody>
      </p:sp>
      <p:sp>
        <p:nvSpPr>
          <p:cNvPr id="8" name="Content Placeholder 9"/>
          <p:cNvSpPr txBox="1">
            <a:spLocks/>
          </p:cNvSpPr>
          <p:nvPr/>
        </p:nvSpPr>
        <p:spPr>
          <a:xfrm>
            <a:off x="838200" y="1682594"/>
            <a:ext cx="4099918" cy="3236784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smtClean="0"/>
              <a:t>Reduction </a:t>
            </a:r>
            <a:r>
              <a:rPr lang="en-US" dirty="0"/>
              <a:t>of source strengths by 1% during solar max (GCR min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Accounting for </a:t>
            </a:r>
            <a:r>
              <a:rPr lang="en-US" dirty="0" smtClean="0"/>
              <a:t>source </a:t>
            </a:r>
            <a:r>
              <a:rPr lang="en-US" dirty="0"/>
              <a:t>and resistance changes leads to an 8% change in the GEC </a:t>
            </a:r>
            <a:r>
              <a:rPr lang="en-US" dirty="0" smtClean="0"/>
              <a:t>potential</a:t>
            </a:r>
          </a:p>
        </p:txBody>
      </p:sp>
    </p:spTree>
    <p:extLst>
      <p:ext uri="{BB962C8B-B14F-4D97-AF65-F5344CB8AC3E}">
        <p14:creationId xmlns:p14="http://schemas.microsoft.com/office/powerpoint/2010/main" val="84627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Pinatubo eruption of 1991 is the most recent major explosive volcano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31915" cy="43370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Aerosols were ejected into the stratosphere and were circulated around the globe over several months</a:t>
            </a:r>
          </a:p>
          <a:p>
            <a:pPr>
              <a:lnSpc>
                <a:spcPct val="100000"/>
              </a:lnSpc>
            </a:pPr>
            <a:r>
              <a:rPr lang="en-US" dirty="0"/>
              <a:t>Running over the year 1991, </a:t>
            </a:r>
            <a:r>
              <a:rPr lang="en-US" dirty="0" smtClean="0"/>
              <a:t>the impact that this </a:t>
            </a:r>
            <a:r>
              <a:rPr lang="en-US" dirty="0"/>
              <a:t>volcanic eruption </a:t>
            </a:r>
            <a:r>
              <a:rPr lang="en-US" dirty="0" smtClean="0"/>
              <a:t>had </a:t>
            </a:r>
            <a:r>
              <a:rPr lang="en-US" dirty="0"/>
              <a:t>on the global electric </a:t>
            </a:r>
            <a:r>
              <a:rPr lang="en-US" dirty="0" smtClean="0"/>
              <a:t>circuit can be investigated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24" y="1884363"/>
            <a:ext cx="6165374" cy="40525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10600" y="2180493"/>
            <a:ext cx="50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Avenir LT Std 35 Light" panose="020B04020202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26863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resistance of the atmosphere is increased from ion-aerosol attachment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8796"/>
            <a:ext cx="4551485" cy="4529445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Increasing the aerosol content of the atmosphere increases the ion loss rate</a:t>
            </a:r>
          </a:p>
          <a:p>
            <a:pPr>
              <a:lnSpc>
                <a:spcPct val="100000"/>
              </a:lnSpc>
            </a:pPr>
            <a:r>
              <a:rPr lang="en-US" dirty="0"/>
              <a:t>Pinatubo eruption has little influence on the total resistance, but a volcano 50x the size </a:t>
            </a:r>
            <a:r>
              <a:rPr lang="en-US" dirty="0" smtClean="0"/>
              <a:t>more than </a:t>
            </a:r>
            <a:r>
              <a:rPr lang="en-US" dirty="0"/>
              <a:t>doubles the total resistance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77" y="1677085"/>
            <a:ext cx="6441123" cy="457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40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50x Pinatubo Run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39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1847850"/>
            <a:ext cx="417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Column resistance changes over time from a 50x Pinatubo run</a:t>
            </a:r>
          </a:p>
          <a:p>
            <a:pPr>
              <a:lnSpc>
                <a:spcPct val="100000"/>
              </a:lnSpc>
            </a:pPr>
            <a:r>
              <a:rPr lang="en-US" dirty="0"/>
              <a:t>Volcano erupts in mid-June increasing the column resistance across the globe</a:t>
            </a:r>
          </a:p>
        </p:txBody>
      </p:sp>
      <p:pic>
        <p:nvPicPr>
          <p:cNvPr id="9" name="volc_rcol_nolog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3040" y="561974"/>
            <a:ext cx="672896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 forces are small, but may play a large role in microphysical processes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4969" y="1847565"/>
            <a:ext cx="4881285" cy="95410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venir LT Std 35 Light" panose="020B0402020203020204" pitchFamily="34" charset="0"/>
              </a:rPr>
              <a:t>Are cloud heights modified by the electric field?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038528" y="3238500"/>
            <a:ext cx="26201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86157" y="6076950"/>
            <a:ext cx="257838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86157" y="3324225"/>
            <a:ext cx="257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    +    +    +    +    +    +    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38528" y="5705475"/>
            <a:ext cx="257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    -     -     -     -     -     -     -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48096" y="3695700"/>
            <a:ext cx="0" cy="201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543397" y="3695700"/>
            <a:ext cx="0" cy="201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895853" y="3695700"/>
            <a:ext cx="0" cy="42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200680" y="3695700"/>
            <a:ext cx="0" cy="41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534084" y="3695700"/>
            <a:ext cx="0" cy="41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153263" y="3695700"/>
            <a:ext cx="0" cy="2021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458090" y="3695700"/>
            <a:ext cx="0" cy="2021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848437" y="3695700"/>
            <a:ext cx="0" cy="41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886327" y="5295900"/>
            <a:ext cx="0" cy="42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191154" y="5295900"/>
            <a:ext cx="0" cy="41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24558" y="5295900"/>
            <a:ext cx="0" cy="41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838910" y="5295900"/>
            <a:ext cx="0" cy="41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57282" y="3105150"/>
            <a:ext cx="138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Ionosphere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47842" y="5848350"/>
            <a:ext cx="952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Ground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9957" y="1847564"/>
            <a:ext cx="4881285" cy="95410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venir LT Std 35 Light" panose="020B0402020203020204" pitchFamily="34" charset="0"/>
              </a:rPr>
              <a:t>Are cloud growth processes different in an external field?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08" y="2895600"/>
            <a:ext cx="6174689" cy="346646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485188" y="6259513"/>
            <a:ext cx="1989939" cy="276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venir LT Std 35 Light" panose="020B0402020203020204" pitchFamily="34" charset="0"/>
              </a:rPr>
              <a:t>Harrison et al.  2015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42" y="4191000"/>
            <a:ext cx="1780491" cy="10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3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380" y="1680669"/>
            <a:ext cx="6508438" cy="4597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are more complicated </a:t>
            </a:r>
            <a:r>
              <a:rPr lang="en-US" dirty="0" smtClean="0"/>
              <a:t>than resistance changes alone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916" y="1847850"/>
            <a:ext cx="462423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Volcanic aerosols </a:t>
            </a:r>
            <a:r>
              <a:rPr lang="en-US" dirty="0" smtClean="0"/>
              <a:t>feedback on </a:t>
            </a:r>
            <a:r>
              <a:rPr lang="en-US" dirty="0"/>
              <a:t>the microphysical cloud and radiative properties of the atmosphere</a:t>
            </a:r>
          </a:p>
          <a:p>
            <a:pPr>
              <a:lnSpc>
                <a:spcPct val="100000"/>
              </a:lnSpc>
            </a:pPr>
            <a:r>
              <a:rPr lang="en-US" dirty="0"/>
              <a:t>Run </a:t>
            </a:r>
            <a:r>
              <a:rPr lang="en-US" dirty="0" smtClean="0"/>
              <a:t>with </a:t>
            </a:r>
            <a:r>
              <a:rPr lang="en-US" dirty="0"/>
              <a:t>MP includes feedback </a:t>
            </a:r>
            <a:r>
              <a:rPr lang="en-US" dirty="0" smtClean="0"/>
              <a:t>mechanisms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All other </a:t>
            </a:r>
            <a:r>
              <a:rPr lang="en-US" dirty="0"/>
              <a:t>runs have aerosol feedback turned off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03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Microphysical feedbacks within the climate models need to be included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4" y="1697764"/>
            <a:ext cx="6205287" cy="449542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41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769806"/>
            <a:ext cx="45105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T Std 35 Light"/>
                <a:ea typeface="+mn-ea"/>
                <a:cs typeface="Avenir LT Std 35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Potential is increased when volcanic aerosols are included</a:t>
            </a:r>
          </a:p>
          <a:p>
            <a:pPr>
              <a:lnSpc>
                <a:spcPct val="100000"/>
              </a:lnSpc>
            </a:pPr>
            <a:r>
              <a:rPr lang="en-US" dirty="0"/>
              <a:t>Complicated microphysical coupling in storm creation creates unique influences that a simple electric circuit model cannot account for</a:t>
            </a:r>
          </a:p>
        </p:txBody>
      </p:sp>
    </p:spTree>
    <p:extLst>
      <p:ext uri="{BB962C8B-B14F-4D97-AF65-F5344CB8AC3E}">
        <p14:creationId xmlns:p14="http://schemas.microsoft.com/office/powerpoint/2010/main" val="268125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4/5/2017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	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42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2600" y="211138"/>
            <a:ext cx="11303123" cy="12003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3600" b="1" dirty="0">
                <a:latin typeface="Avenir LT Std 55 Roman" panose="020B0503020203020204" pitchFamily="34" charset="0"/>
              </a:rPr>
              <a:t>What impact do strong conductivity perturbations have on the global electric circuit?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24" y="1884363"/>
            <a:ext cx="6165374" cy="40525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5063" y="1830933"/>
            <a:ext cx="5071712" cy="18158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LT Std 35 Light" panose="020B0402020203020204" pitchFamily="34" charset="0"/>
              </a:rPr>
              <a:t>Solar cycle and volcanic eruptions have around a 10% influence on the GEC, unless gigantic events are considered</a:t>
            </a:r>
            <a:endParaRPr lang="en-US" sz="2800" dirty="0">
              <a:latin typeface="Avenir LT Std 35 Light" panose="020B0402020203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5063" y="4121002"/>
            <a:ext cx="5071712" cy="18158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LT Std 35 Light" panose="020B0402020203020204" pitchFamily="34" charset="0"/>
              </a:rPr>
              <a:t>Microphysical feedbacks within the climate models need to be considered, not just simple equivalent circuits</a:t>
            </a:r>
            <a:endParaRPr lang="en-US" sz="2800" dirty="0">
              <a:latin typeface="Avenir LT Std 35 Light" panose="020B04020202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62134" y="6079351"/>
            <a:ext cx="2910964" cy="276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venir LT Std 35 Light" panose="020B0402020203020204" pitchFamily="34" charset="0"/>
              </a:rPr>
              <a:t>Lucas et al</a:t>
            </a:r>
            <a:r>
              <a:rPr lang="en-US" sz="1200" dirty="0" smtClean="0">
                <a:latin typeface="Avenir LT Std 35 Light" panose="020B0402020203020204" pitchFamily="34" charset="0"/>
              </a:rPr>
              <a:t>., In preparation</a:t>
            </a:r>
            <a:endParaRPr lang="en-US" sz="1200" dirty="0">
              <a:latin typeface="Avenir LT Std 35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65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Several major milestones were completed during the 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 </a:t>
            </a:r>
            <a:r>
              <a:rPr lang="en-US" dirty="0" smtClean="0"/>
              <a:t>identified the impact of local meteorology on the measurement of near-surface electric fields and emphasized the importance of spatially distributed and temporally extensive electric field observations in distinguishing global and local phenomena.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 created </a:t>
            </a:r>
            <a:r>
              <a:rPr lang="en-US" dirty="0" smtClean="0"/>
              <a:t>the most advanced 3-D, physics-based </a:t>
            </a:r>
            <a:r>
              <a:rPr lang="en-US" dirty="0"/>
              <a:t>global electric circuit model </a:t>
            </a:r>
            <a:r>
              <a:rPr lang="en-US" dirty="0" smtClean="0"/>
              <a:t>which produces a complete and internally consistent description of conductivity, currents, and electric fields in the atmosphere.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I demonstrated that, with this sophisticated model, physical effects on the global electric circuit, from solar influences to cloud microphysics, can be explored for the first time.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0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extensions of the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913"/>
            <a:ext cx="11144250" cy="4657685"/>
          </a:xfr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This thesis focused on building and using the GEC model for the determination of electric fields. I have not investigated how these electric fields couple back into the </a:t>
            </a:r>
            <a:r>
              <a:rPr lang="en-US" dirty="0" smtClean="0"/>
              <a:t>microphysics. </a:t>
            </a:r>
            <a:r>
              <a:rPr lang="en-US" dirty="0"/>
              <a:t>Future researchers can build off of my work and implement the feedback </a:t>
            </a:r>
            <a:r>
              <a:rPr lang="en-US" dirty="0" smtClean="0"/>
              <a:t>mechanisms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WACCM-GEC is not able to resolve the features seen in the local observations, so I also created a local conductivity model within a local weather model (WRF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modeling </a:t>
            </a:r>
            <a:r>
              <a:rPr lang="en-US" dirty="0" smtClean="0"/>
              <a:t>work within this </a:t>
            </a:r>
            <a:r>
              <a:rPr lang="en-US" dirty="0"/>
              <a:t>thesis provides a consistent way to evaluate theories related to observations of electric fields in the </a:t>
            </a:r>
            <a:r>
              <a:rPr lang="en-US" dirty="0" smtClean="0"/>
              <a:t>atmosphere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0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Papers produced during this thesis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45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500188"/>
            <a:ext cx="10515600" cy="4631011"/>
          </a:xfr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/>
              <a:t>2 first author, 4 co-authors</a:t>
            </a:r>
          </a:p>
          <a:p>
            <a:pPr lvl="1">
              <a:lnSpc>
                <a:spcPct val="120000"/>
              </a:lnSpc>
            </a:pPr>
            <a:r>
              <a:rPr lang="en-US" sz="1400" dirty="0" err="1"/>
              <a:t>Baumgaertner</a:t>
            </a:r>
            <a:r>
              <a:rPr lang="en-US" sz="1400" dirty="0"/>
              <a:t>, A. J. G., Thayer, J. P., Neely, R. R., &amp; </a:t>
            </a:r>
            <a:r>
              <a:rPr lang="en-US" sz="1400" b="1" dirty="0"/>
              <a:t>Lucas, G. </a:t>
            </a:r>
            <a:r>
              <a:rPr lang="en-US" sz="1400" dirty="0"/>
              <a:t>(2013). Toward a comprehensive global electric circuit model: Atmospheric conductivity and its variability in CESM1 (WACCM) model simulations. Journal of Geophysical Research: Atmospheres, 118(16), </a:t>
            </a:r>
            <a:r>
              <a:rPr lang="en-US" sz="1400" dirty="0" smtClean="0"/>
              <a:t>9221-9232</a:t>
            </a:r>
            <a:endParaRPr lang="en-US" sz="1400" dirty="0"/>
          </a:p>
          <a:p>
            <a:pPr lvl="1">
              <a:lnSpc>
                <a:spcPct val="120000"/>
              </a:lnSpc>
            </a:pPr>
            <a:r>
              <a:rPr lang="en-US" sz="1400" dirty="0" err="1"/>
              <a:t>Baumgaertner</a:t>
            </a:r>
            <a:r>
              <a:rPr lang="en-US" sz="1400" dirty="0"/>
              <a:t>, A. J. G., </a:t>
            </a:r>
            <a:r>
              <a:rPr lang="en-US" sz="1400" b="1" dirty="0"/>
              <a:t>Lucas, G. M., </a:t>
            </a:r>
            <a:r>
              <a:rPr lang="en-US" sz="1400" dirty="0"/>
              <a:t>Thayer, J. P., &amp; </a:t>
            </a:r>
            <a:r>
              <a:rPr lang="en-US" sz="1400" dirty="0" err="1"/>
              <a:t>Mallios</a:t>
            </a:r>
            <a:r>
              <a:rPr lang="en-US" sz="1400" dirty="0"/>
              <a:t>, S. A. (2014). On the role of clouds in the fair weather part of the global electric circuit. Atmospheric Chemistry and Physics, 14(16), </a:t>
            </a:r>
            <a:r>
              <a:rPr lang="en-US" sz="1400" dirty="0" smtClean="0"/>
              <a:t>8599-8610</a:t>
            </a:r>
            <a:endParaRPr lang="en-US" sz="1400" dirty="0"/>
          </a:p>
          <a:p>
            <a:pPr lvl="1">
              <a:lnSpc>
                <a:spcPct val="120000"/>
              </a:lnSpc>
            </a:pPr>
            <a:r>
              <a:rPr lang="en-US" sz="1400" dirty="0"/>
              <a:t>Liu, X., Wang, W., Thayer, J. P., Burns, A., Sutton, E., Solomon, S. C., ... &amp; </a:t>
            </a:r>
            <a:r>
              <a:rPr lang="en-US" sz="1400" b="1" dirty="0"/>
              <a:t>Lucas, G. </a:t>
            </a:r>
            <a:r>
              <a:rPr lang="en-US" sz="1400" dirty="0"/>
              <a:t>(2014). The winter helium bulge revisited. Geophysical Research Letters, 41(19), </a:t>
            </a:r>
            <a:r>
              <a:rPr lang="en-US" sz="1400" dirty="0" smtClean="0"/>
              <a:t>6603-6609</a:t>
            </a:r>
            <a:endParaRPr lang="en-US" sz="1400" dirty="0"/>
          </a:p>
          <a:p>
            <a:pPr lvl="1">
              <a:lnSpc>
                <a:spcPct val="120000"/>
              </a:lnSpc>
            </a:pPr>
            <a:r>
              <a:rPr lang="en-US" sz="1400" dirty="0" err="1"/>
              <a:t>Bayona</a:t>
            </a:r>
            <a:r>
              <a:rPr lang="en-US" sz="1400" dirty="0"/>
              <a:t>, V., Flyer, N., </a:t>
            </a:r>
            <a:r>
              <a:rPr lang="en-US" sz="1400" b="1" dirty="0"/>
              <a:t>Lucas, G. M.</a:t>
            </a:r>
            <a:r>
              <a:rPr lang="en-US" sz="1400" dirty="0"/>
              <a:t>,</a:t>
            </a:r>
            <a:r>
              <a:rPr lang="en-US" sz="1400" b="1" dirty="0"/>
              <a:t> </a:t>
            </a:r>
            <a:r>
              <a:rPr lang="en-US" sz="1400" dirty="0"/>
              <a:t>&amp; </a:t>
            </a:r>
            <a:r>
              <a:rPr lang="en-US" sz="1400" dirty="0" err="1"/>
              <a:t>Baumgaertner</a:t>
            </a:r>
            <a:r>
              <a:rPr lang="en-US" sz="1400" dirty="0"/>
              <a:t>, A. J. G. (2015). A 3-D RBF-FD solver for modeling the atmospheric global electric circuit with topography (GEC-RBFFD v1. 0). Geoscientific Model Development, 8(10), </a:t>
            </a:r>
            <a:r>
              <a:rPr lang="en-US" sz="1400" dirty="0" smtClean="0"/>
              <a:t>3007</a:t>
            </a:r>
            <a:endParaRPr lang="en-US" sz="1400" dirty="0"/>
          </a:p>
          <a:p>
            <a:pPr lvl="1">
              <a:lnSpc>
                <a:spcPct val="120000"/>
              </a:lnSpc>
            </a:pPr>
            <a:r>
              <a:rPr lang="en-US" sz="1400" b="1" dirty="0"/>
              <a:t>Lucas, G. M.</a:t>
            </a:r>
            <a:r>
              <a:rPr lang="en-US" sz="1400" dirty="0"/>
              <a:t>, </a:t>
            </a:r>
            <a:r>
              <a:rPr lang="en-US" sz="1400" dirty="0" err="1"/>
              <a:t>Baumgaertner</a:t>
            </a:r>
            <a:r>
              <a:rPr lang="en-US" sz="1400" dirty="0"/>
              <a:t>, A. J. G., Thayer, J. P. (2015). A global electric circuit model within a community climate model. Journal of Geophysical Research: </a:t>
            </a:r>
            <a:r>
              <a:rPr lang="en-US" sz="1400" dirty="0" smtClean="0"/>
              <a:t>Atmospheres</a:t>
            </a:r>
            <a:endParaRPr lang="en-US" sz="1400" dirty="0"/>
          </a:p>
          <a:p>
            <a:pPr lvl="1">
              <a:lnSpc>
                <a:spcPct val="120000"/>
              </a:lnSpc>
            </a:pPr>
            <a:r>
              <a:rPr lang="en-US" sz="1400" b="1" dirty="0"/>
              <a:t>Lucas, G. M., </a:t>
            </a:r>
            <a:r>
              <a:rPr lang="en-US" sz="1400" dirty="0"/>
              <a:t>Thayer, J. P., </a:t>
            </a:r>
            <a:r>
              <a:rPr lang="en-US" sz="1400" dirty="0" err="1"/>
              <a:t>Deierling</a:t>
            </a:r>
            <a:r>
              <a:rPr lang="en-US" sz="1400" dirty="0"/>
              <a:t>, W. (2017). Statistical analysis of spatial and temporal variations in atmospheric electric fields from a regional array of field mills. Journal of Geophysical Research: Atmospheres 122(2), </a:t>
            </a:r>
            <a:r>
              <a:rPr lang="en-US" sz="1400" dirty="0" smtClean="0"/>
              <a:t>1158-1174</a:t>
            </a:r>
            <a:endParaRPr lang="en-US" sz="1400" dirty="0"/>
          </a:p>
          <a:p>
            <a:pPr>
              <a:lnSpc>
                <a:spcPct val="120000"/>
              </a:lnSpc>
            </a:pPr>
            <a:r>
              <a:rPr lang="en-US" sz="1800" dirty="0"/>
              <a:t>1 first author submitted soon, 1 co-author currently under review</a:t>
            </a:r>
          </a:p>
        </p:txBody>
      </p:sp>
    </p:spTree>
    <p:extLst>
      <p:ext uri="{BB962C8B-B14F-4D97-AF65-F5344CB8AC3E}">
        <p14:creationId xmlns:p14="http://schemas.microsoft.com/office/powerpoint/2010/main" val="2184432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 to all my family and friends!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620375" cy="4462760"/>
          </a:xfr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I have accepted a </a:t>
            </a:r>
            <a:r>
              <a:rPr lang="en-US" sz="1800" dirty="0" smtClean="0"/>
              <a:t>two-year </a:t>
            </a:r>
            <a:r>
              <a:rPr lang="en-US" sz="1800" dirty="0"/>
              <a:t>post-doc position at the USGS working with magnetometer data related to geomagnetic storms </a:t>
            </a:r>
            <a:r>
              <a:rPr lang="en-US" sz="1800" dirty="0" smtClean="0"/>
              <a:t>(switching </a:t>
            </a:r>
            <a:r>
              <a:rPr lang="en-US" sz="1800" dirty="0"/>
              <a:t>from E to M for a little while</a:t>
            </a:r>
            <a:r>
              <a:rPr lang="en-US" sz="1800" dirty="0" smtClean="0"/>
              <a:t>)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Thanks to my family for all of their support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My parents for instilling in me a desire to learn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The </a:t>
            </a:r>
            <a:r>
              <a:rPr lang="en-US" sz="1800" dirty="0" err="1" smtClean="0"/>
              <a:t>Tuomalas</a:t>
            </a:r>
            <a:r>
              <a:rPr lang="en-US" sz="1800" dirty="0" smtClean="0"/>
              <a:t> </a:t>
            </a:r>
            <a:r>
              <a:rPr lang="en-US" sz="1800" dirty="0"/>
              <a:t>for inviting me over on holidays and sporting events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My girlfriend </a:t>
            </a:r>
            <a:r>
              <a:rPr lang="en-US" sz="1800" dirty="0" smtClean="0"/>
              <a:t>Allison Dean </a:t>
            </a:r>
            <a:r>
              <a:rPr lang="en-US" sz="1800" dirty="0"/>
              <a:t>for all of the fun times on all of our adventures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The </a:t>
            </a:r>
            <a:r>
              <a:rPr lang="en-US" sz="1800" dirty="0" smtClean="0"/>
              <a:t>Deans </a:t>
            </a:r>
            <a:r>
              <a:rPr lang="en-US" sz="1800" dirty="0"/>
              <a:t>for so many </a:t>
            </a:r>
            <a:r>
              <a:rPr lang="en-US" sz="1800" dirty="0" smtClean="0"/>
              <a:t>fun family dinners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I wish to thank all my work colleagues, specifically my advisor Jeff and those listed below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Andreas </a:t>
            </a:r>
            <a:r>
              <a:rPr lang="en-US" sz="1800" dirty="0" err="1"/>
              <a:t>Baumgaertner</a:t>
            </a:r>
            <a:r>
              <a:rPr lang="en-US" sz="1800" dirty="0"/>
              <a:t>, </a:t>
            </a:r>
            <a:r>
              <a:rPr lang="en-US" sz="1800" dirty="0" err="1"/>
              <a:t>Wiebke</a:t>
            </a:r>
            <a:r>
              <a:rPr lang="en-US" sz="1800" dirty="0"/>
              <a:t> </a:t>
            </a:r>
            <a:r>
              <a:rPr lang="en-US" sz="1800" dirty="0" err="1"/>
              <a:t>Deierling</a:t>
            </a:r>
            <a:r>
              <a:rPr lang="en-US" sz="1800" dirty="0"/>
              <a:t>, Robert Marshall, Jeff Forbes, </a:t>
            </a:r>
            <a:r>
              <a:rPr lang="en-US" sz="1800" dirty="0" err="1"/>
              <a:t>Katja</a:t>
            </a:r>
            <a:r>
              <a:rPr lang="en-US" sz="1800" dirty="0"/>
              <a:t> Friedrich, Scott Palo, Art Richmond, Astrid </a:t>
            </a:r>
            <a:r>
              <a:rPr lang="en-US" sz="1800" dirty="0" err="1"/>
              <a:t>Maute</a:t>
            </a:r>
            <a:r>
              <a:rPr lang="en-US" sz="1800" dirty="0"/>
              <a:t>, </a:t>
            </a:r>
            <a:r>
              <a:rPr lang="en-US" sz="1800" dirty="0" err="1"/>
              <a:t>Wenbin</a:t>
            </a:r>
            <a:r>
              <a:rPr lang="en-US" sz="1800" dirty="0"/>
              <a:t> Wang, Victor </a:t>
            </a:r>
            <a:r>
              <a:rPr lang="en-US" sz="1800" dirty="0" err="1"/>
              <a:t>Pasko</a:t>
            </a:r>
            <a:r>
              <a:rPr lang="en-US" sz="1800" dirty="0"/>
              <a:t>, Jaroslav </a:t>
            </a:r>
            <a:r>
              <a:rPr lang="en-US" sz="1800" dirty="0" err="1"/>
              <a:t>Jansky</a:t>
            </a:r>
            <a:r>
              <a:rPr lang="en-US" sz="1800" dirty="0"/>
              <a:t>, and Mike </a:t>
            </a:r>
            <a:r>
              <a:rPr lang="en-US" sz="1800" dirty="0" smtClean="0"/>
              <a:t>Mills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My friends and office mates: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Mike </a:t>
            </a:r>
            <a:r>
              <a:rPr lang="en-US" sz="1800" dirty="0" err="1"/>
              <a:t>Croteau</a:t>
            </a:r>
            <a:r>
              <a:rPr lang="en-US" sz="1800" dirty="0"/>
              <a:t>, Dimitri </a:t>
            </a:r>
            <a:r>
              <a:rPr lang="en-US" sz="1800" dirty="0" err="1"/>
              <a:t>Krattiger</a:t>
            </a:r>
            <a:r>
              <a:rPr lang="en-US" sz="1800" dirty="0"/>
              <a:t>, Mack Jones, Ryan </a:t>
            </a:r>
            <a:r>
              <a:rPr lang="en-US" sz="1800" dirty="0" err="1"/>
              <a:t>McGranaghan</a:t>
            </a:r>
            <a:r>
              <a:rPr lang="en-US" sz="1800" dirty="0"/>
              <a:t>, Vu Nguyen, Vicki Hsu, Robert Stillwell, Rory Barton-</a:t>
            </a:r>
            <a:r>
              <a:rPr lang="en-US" sz="1800" dirty="0" err="1"/>
              <a:t>Grimley</a:t>
            </a:r>
            <a:r>
              <a:rPr lang="en-US" sz="1800" dirty="0"/>
              <a:t>, Nick </a:t>
            </a:r>
            <a:r>
              <a:rPr lang="en-US" sz="1800" dirty="0" err="1"/>
              <a:t>Rainville</a:t>
            </a:r>
            <a:r>
              <a:rPr lang="en-US" sz="1800" dirty="0"/>
              <a:t>, </a:t>
            </a:r>
            <a:r>
              <a:rPr lang="en-US" sz="1800" dirty="0" err="1" smtClean="0"/>
              <a:t>Tevis</a:t>
            </a:r>
            <a:r>
              <a:rPr lang="en-US" sz="1800" dirty="0" smtClean="0"/>
              <a:t> </a:t>
            </a:r>
            <a:r>
              <a:rPr lang="en-US" sz="1800" dirty="0"/>
              <a:t>Nichols, and Roger Laurence </a:t>
            </a:r>
            <a:r>
              <a:rPr lang="en-US" sz="1800" dirty="0" smtClean="0"/>
              <a:t>III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56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Backup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0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48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/>
              <a:t>Anomalous ‘bump’ in the diurnal signature is due to the sunrise enhancement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1" y="1825625"/>
            <a:ext cx="364684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ir LT Std 35 Light" panose="020B0402020203020204" pitchFamily="34" charset="0"/>
              </a:rPr>
              <a:t>PG is largest about 1 hour after sunrise</a:t>
            </a:r>
          </a:p>
          <a:p>
            <a:r>
              <a:rPr lang="en-US">
                <a:latin typeface="Avenir LT Std 35 Light" panose="020B0402020203020204" pitchFamily="34" charset="0"/>
              </a:rPr>
              <a:t>Correlates well with both low wind speed and high relative humidity</a:t>
            </a:r>
          </a:p>
          <a:p>
            <a:r>
              <a:rPr lang="en-US">
                <a:latin typeface="Avenir LT Std 35 Light" panose="020B0402020203020204" pitchFamily="34" charset="0"/>
              </a:rPr>
              <a:t>Unable to distinguish between these two variables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07" y="1508512"/>
            <a:ext cx="6441829" cy="4875123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6" idx="2"/>
          </p:cNvCxnSpPr>
          <p:nvPr/>
        </p:nvCxnSpPr>
        <p:spPr>
          <a:xfrm>
            <a:off x="7173333" y="2414975"/>
            <a:ext cx="1103892" cy="419100"/>
          </a:xfrm>
          <a:prstGeom prst="straightConnector1">
            <a:avLst/>
          </a:prstGeom>
          <a:ln w="38100">
            <a:solidFill>
              <a:srgbClr val="7319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93291" y="2045643"/>
            <a:ext cx="156008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Avenir LT Std 35 Light" panose="020B0402020203020204" pitchFamily="34" charset="0"/>
              </a:rPr>
              <a:t>Local sunrise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24" y="1530978"/>
            <a:ext cx="7249753" cy="485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0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18-Year wavelet analysis shows a strong diurnal signal and weak annual signal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62" t="8499"/>
          <a:stretch/>
        </p:blipFill>
        <p:spPr>
          <a:xfrm>
            <a:off x="0" y="1733550"/>
            <a:ext cx="6210300" cy="46228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135241" y="1847850"/>
            <a:ext cx="465569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ir LT Std 35 Light" panose="020B0402020203020204" pitchFamily="34" charset="0"/>
              </a:rPr>
              <a:t>Wavelet analysis shows how the periodic power varies over the entire dataset</a:t>
            </a:r>
          </a:p>
          <a:p>
            <a:r>
              <a:rPr lang="en-US">
                <a:latin typeface="Avenir LT Std 35 Light" panose="020B0402020203020204" pitchFamily="34" charset="0"/>
              </a:rPr>
              <a:t>Periodic local effects can mask these signals</a:t>
            </a:r>
          </a:p>
          <a:p>
            <a:r>
              <a:rPr lang="en-US">
                <a:latin typeface="Avenir LT Std 35 Light" panose="020B0402020203020204" pitchFamily="34" charset="0"/>
              </a:rPr>
              <a:t>Over time the signal appears to be weakening</a:t>
            </a:r>
          </a:p>
        </p:txBody>
      </p:sp>
      <p:cxnSp>
        <p:nvCxnSpPr>
          <p:cNvPr id="10" name="Straight Arrow Connector 9"/>
          <p:cNvCxnSpPr>
            <a:stCxn id="11" idx="1"/>
          </p:cNvCxnSpPr>
          <p:nvPr/>
        </p:nvCxnSpPr>
        <p:spPr>
          <a:xfrm flipH="1">
            <a:off x="5400675" y="4895850"/>
            <a:ext cx="399035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99710" y="4665017"/>
            <a:ext cx="1144015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latin typeface="Avenir LT Std 35 Light" panose="020B0402020203020204" pitchFamily="34" charset="0"/>
              </a:rPr>
              <a:t>Annual</a:t>
            </a:r>
          </a:p>
        </p:txBody>
      </p:sp>
      <p:cxnSp>
        <p:nvCxnSpPr>
          <p:cNvPr id="12" name="Straight Arrow Connector 11"/>
          <p:cNvCxnSpPr>
            <a:stCxn id="13" idx="0"/>
          </p:cNvCxnSpPr>
          <p:nvPr/>
        </p:nvCxnSpPr>
        <p:spPr>
          <a:xfrm flipH="1" flipV="1">
            <a:off x="5991227" y="2438401"/>
            <a:ext cx="423354" cy="30445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99711" y="2742853"/>
            <a:ext cx="1229740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latin typeface="Avenir LT Std 35 Light" panose="020B0402020203020204" pitchFamily="34" charset="0"/>
              </a:rPr>
              <a:t>Diurnal</a:t>
            </a:r>
          </a:p>
        </p:txBody>
      </p:sp>
    </p:spTree>
    <p:extLst>
      <p:ext uri="{BB962C8B-B14F-4D97-AF65-F5344CB8AC3E}">
        <p14:creationId xmlns:p14="http://schemas.microsoft.com/office/powerpoint/2010/main" val="63934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4/5/2017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	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02"/>
          <a:stretch/>
        </p:blipFill>
        <p:spPr>
          <a:xfrm>
            <a:off x="1648355" y="1657078"/>
            <a:ext cx="8895289" cy="46206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211441"/>
            <a:ext cx="10515600" cy="175432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venir LT Std 55 Roman" panose="020B0503020203020204" pitchFamily="34" charset="0"/>
              </a:rPr>
              <a:t>How do physical ion production and loss mechanisms affect electric fields in the atmosphere on both global and local scales?</a:t>
            </a:r>
          </a:p>
        </p:txBody>
      </p:sp>
    </p:spTree>
    <p:extLst>
      <p:ext uri="{BB962C8B-B14F-4D97-AF65-F5344CB8AC3E}">
        <p14:creationId xmlns:p14="http://schemas.microsoft.com/office/powerpoint/2010/main" val="37633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Aerosol attachment rates are more localized (Asia/Africa) compared to clouds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27" y="1847850"/>
            <a:ext cx="5300617" cy="450732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01" y="1842485"/>
            <a:ext cx="5171084" cy="45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009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76" y="661858"/>
            <a:ext cx="3633101" cy="5580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WACCM-GEC Clouds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484165" cy="4351338"/>
          </a:xfrm>
        </p:spPr>
        <p:txBody>
          <a:bodyPr/>
          <a:lstStyle/>
          <a:p>
            <a:r>
              <a:rPr lang="en-US"/>
              <a:t>Global climate models can’t resolve individual clouds</a:t>
            </a:r>
          </a:p>
          <a:p>
            <a:r>
              <a:rPr lang="en-US"/>
              <a:t>Developed a FEM simulation to model the converging and diverging currents going around clouds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Comprehensive Exam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" y="4047425"/>
            <a:ext cx="8372061" cy="20080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33448" y="230187"/>
            <a:ext cx="2820021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latin typeface="Avenir LT Std 35 Light" panose="020B0402020203020204" pitchFamily="34" charset="0"/>
              </a:rPr>
              <a:t>Baumgaertner</a:t>
            </a:r>
            <a:r>
              <a:rPr lang="en-US">
                <a:latin typeface="Avenir LT Std 35 Light" panose="020B0402020203020204" pitchFamily="34" charset="0"/>
              </a:rPr>
              <a:t> et. al 2014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7078" y="6020623"/>
            <a:ext cx="172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venir LT Std 35 Light" panose="020B0402020203020204" pitchFamily="34" charset="0"/>
              </a:rPr>
              <a:t>Small cloud </a:t>
            </a:r>
            <a:r>
              <a:rPr lang="en-US" sz="1400" err="1">
                <a:latin typeface="Avenir LT Std 35 Light" panose="020B0402020203020204" pitchFamily="34" charset="0"/>
              </a:rPr>
              <a:t>approx</a:t>
            </a:r>
            <a:endParaRPr lang="en-US" sz="1400">
              <a:latin typeface="Avenir LT Std 35 Light" panose="020B0402020203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55258" y="6024266"/>
            <a:ext cx="1749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venir LT Std 35 Light" panose="020B0402020203020204" pitchFamily="34" charset="0"/>
              </a:rPr>
              <a:t>Large cloud </a:t>
            </a:r>
            <a:r>
              <a:rPr lang="en-US" sz="1400" err="1">
                <a:latin typeface="Avenir LT Std 35 Light" panose="020B0402020203020204" pitchFamily="34" charset="0"/>
              </a:rPr>
              <a:t>approx</a:t>
            </a:r>
            <a:endParaRPr lang="en-US" sz="1400">
              <a:latin typeface="Avenir LT Std 35 Light" panose="020B04020202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8200" y="6016287"/>
            <a:ext cx="2219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venir LT Std 35 Light" panose="020B0402020203020204" pitchFamily="34" charset="0"/>
              </a:rPr>
              <a:t>Convergence/Divergence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44003" y="6023173"/>
            <a:ext cx="1429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venir LT Std 35 Light" panose="020B0402020203020204" pitchFamily="34" charset="0"/>
              </a:rPr>
              <a:t>Multiple clouds</a:t>
            </a:r>
          </a:p>
        </p:txBody>
      </p:sp>
    </p:spTree>
    <p:extLst>
      <p:ext uri="{BB962C8B-B14F-4D97-AF65-F5344CB8AC3E}">
        <p14:creationId xmlns:p14="http://schemas.microsoft.com/office/powerpoint/2010/main" val="24878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WACCM-GEC Sources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" y="1690688"/>
            <a:ext cx="8893709" cy="4572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Comprehensive Exam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52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61545" y="843240"/>
            <a:ext cx="21837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venir LT Std 35 Light" panose="020B0402020203020204" pitchFamily="34" charset="0"/>
              </a:rPr>
              <a:t>Kalb et. al (in prep)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036" y="2901994"/>
            <a:ext cx="4140328" cy="3454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710426" y="1973175"/>
                <a:ext cx="4341938" cy="646331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Avenir LT Std 35 Light" panose="020B0402020203020204" pitchFamily="34" charset="0"/>
                  </a:rPr>
                  <a:t>Utilize the FEM simulation to determine the total current leaving a grid cell,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</m:oMath>
                </a14:m>
                <a:endParaRPr lang="en-US">
                  <a:latin typeface="Avenir LT Std 35 Light" panose="020B0402020203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426" y="1973175"/>
                <a:ext cx="4341938" cy="646331"/>
              </a:xfrm>
              <a:prstGeom prst="rect">
                <a:avLst/>
              </a:prstGeom>
              <a:blipFill>
                <a:blip r:embed="rId4"/>
                <a:stretch>
                  <a:fillRect l="-976" t="-3604" b="-10811"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1532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WACCM-GEC Magnetosphere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Comprehensive Exam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53</a:t>
            </a:fld>
            <a:endParaRPr lang="en-US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7" t="11675" r="7192" b="14863"/>
          <a:stretch/>
        </p:blipFill>
        <p:spPr>
          <a:xfrm>
            <a:off x="5958607" y="1978270"/>
            <a:ext cx="6122323" cy="4053254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825625"/>
            <a:ext cx="5365955" cy="4351338"/>
          </a:xfrm>
        </p:spPr>
        <p:txBody>
          <a:bodyPr/>
          <a:lstStyle/>
          <a:p>
            <a:r>
              <a:rPr lang="en-US" err="1"/>
              <a:t>Magnetospheric</a:t>
            </a:r>
            <a:r>
              <a:rPr lang="en-US"/>
              <a:t> currents generate cross-cap potentials at high latitudes</a:t>
            </a:r>
          </a:p>
          <a:p>
            <a:r>
              <a:rPr lang="en-US"/>
              <a:t>Need to modify the uniform upper boundary condition</a:t>
            </a:r>
          </a:p>
        </p:txBody>
      </p:sp>
    </p:spTree>
    <p:extLst>
      <p:ext uri="{BB962C8B-B14F-4D97-AF65-F5344CB8AC3E}">
        <p14:creationId xmlns:p14="http://schemas.microsoft.com/office/powerpoint/2010/main" val="18125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WACCM-GEC Magnetosphere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Comprehensive Exam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54</a:t>
            </a:fld>
            <a:endParaRPr lang="en-US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49" y="1690688"/>
            <a:ext cx="6756587" cy="457200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825625"/>
            <a:ext cx="5365955" cy="4351338"/>
          </a:xfrm>
        </p:spPr>
        <p:txBody>
          <a:bodyPr/>
          <a:lstStyle/>
          <a:p>
            <a:r>
              <a:rPr lang="en-US" err="1"/>
              <a:t>Magnetospheric</a:t>
            </a:r>
            <a:r>
              <a:rPr lang="en-US"/>
              <a:t> currents generate cross-cap potentials at high latitudes</a:t>
            </a:r>
          </a:p>
          <a:p>
            <a:r>
              <a:rPr lang="en-US"/>
              <a:t>Need to modify the uniform upper boundary condition</a:t>
            </a:r>
          </a:p>
          <a:p>
            <a:r>
              <a:rPr lang="en-US"/>
              <a:t>No current flow between the GEC and magnetosphere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4898471"/>
                <a:ext cx="4577549" cy="1278492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>
                    <a:latin typeface="Avenir LT Std 35 Light" panose="020B0402020203020204" pitchFamily="34" charset="0"/>
                  </a:rPr>
                  <a:t>Integrate the leakage current through each column contributed by the magnetosphere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𝑓𝑙𝑜𝑎𝑡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𝑐𝑜𝑙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𝑚𝑎𝑔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𝑐𝑜𝑙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>
                  <a:latin typeface="Avenir LT Std 35 Light" panose="020B0402020203020204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98471"/>
                <a:ext cx="4577549" cy="1278492"/>
              </a:xfrm>
              <a:prstGeom prst="rect">
                <a:avLst/>
              </a:prstGeom>
              <a:blipFill>
                <a:blip r:embed="rId3"/>
                <a:stretch>
                  <a:fillRect l="-927" t="-1869"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1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WACCM-GEC Phase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34781" cy="4351338"/>
          </a:xfrm>
        </p:spPr>
        <p:txBody>
          <a:bodyPr/>
          <a:lstStyle/>
          <a:p>
            <a:r>
              <a:rPr lang="en-US"/>
              <a:t>Magnetosphere current system rotates in geomagnetic coordinates, while GEC current system rotates in geographic coordinates</a:t>
            </a:r>
          </a:p>
          <a:p>
            <a:r>
              <a:rPr lang="en-US"/>
              <a:t>Decompose the column potential into magnetosphere and GEC contributions</a:t>
            </a:r>
          </a:p>
          <a:p>
            <a:r>
              <a:rPr lang="en-US"/>
              <a:t>Relative influence of the magnetosphere on the GEC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Comprehensive Exam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75063" y="2323382"/>
                <a:ext cx="3971360" cy="1055289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</m:oMath>
                  </m:oMathPara>
                </a14:m>
                <a:endParaRPr lang="en-US" sz="20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>
                    <a:solidFill>
                      <a:srgbClr val="000000"/>
                    </a:solidFill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𝑚𝑎𝑔</m:t>
                        </m:r>
                      </m:sup>
                    </m:sSubSup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𝑐𝑜𝑙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𝑚𝑎𝑔</m:t>
                                </m:r>
                              </m:sup>
                            </m:sSubSup>
                          </m:e>
                        </m:d>
                      </m:e>
                    </m:func>
                  </m:oMath>
                </a14:m>
                <a:endParaRPr lang="en-US" sz="20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>
                    <a:solidFill>
                      <a:srgbClr val="000000"/>
                    </a:solidFill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𝐺𝐸𝐶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𝐺𝐸𝐶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000">
                  <a:latin typeface="Avenir LT Std 35 Light" panose="020B0402020203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063" y="2323382"/>
                <a:ext cx="3971360" cy="1055289"/>
              </a:xfrm>
              <a:prstGeom prst="rect">
                <a:avLst/>
              </a:prstGeom>
              <a:blipFill>
                <a:blip r:embed="rId2"/>
                <a:stretch>
                  <a:fillRect b="-3371"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12574" y="4623916"/>
                <a:ext cx="4896338" cy="776366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% 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𝑐𝑜𝑙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𝑚𝑎𝑔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𝐺𝐸𝐶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𝑐𝑜𝑙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𝑚𝑎𝑔</m:t>
                              </m:r>
                            </m:sup>
                          </m:sSub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𝐺𝐸𝐶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574" y="4623916"/>
                <a:ext cx="4896338" cy="776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8962124" y="3557282"/>
            <a:ext cx="0" cy="88802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8686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7" t="12205" r="7580" b="15503"/>
          <a:stretch/>
        </p:blipFill>
        <p:spPr>
          <a:xfrm>
            <a:off x="5794131" y="1776046"/>
            <a:ext cx="6348046" cy="41411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WACCM-GEC Phase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34781" cy="4351338"/>
          </a:xfrm>
        </p:spPr>
        <p:txBody>
          <a:bodyPr/>
          <a:lstStyle/>
          <a:p>
            <a:r>
              <a:rPr lang="en-US"/>
              <a:t>Magnetosphere current system rotates in geomagnetic coordinates, while GEC current system rotates in geographic coordinates</a:t>
            </a:r>
          </a:p>
          <a:p>
            <a:r>
              <a:rPr lang="en-US"/>
              <a:t>Unique phasing signature can be seen at high latitude locations, where a 50% change in electric field can be detected in solar quiet conditions</a:t>
            </a:r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Comprehensive Exam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59981" y="5843306"/>
                <a:ext cx="5086681" cy="776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%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=100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𝑐𝑜𝑙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𝑚𝑎𝑔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𝐺𝐸𝐶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𝑐𝑜𝑙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𝑚𝑎𝑔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𝐺𝐸𝐶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981" y="5843306"/>
                <a:ext cx="5086681" cy="776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9267092" y="5103985"/>
            <a:ext cx="94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rgbClr val="008000"/>
                </a:solidFill>
                <a:latin typeface="Avenir LT Std 35 Light" panose="020B0402020203020204" pitchFamily="34" charset="0"/>
              </a:rPr>
              <a:t>Vostok</a:t>
            </a:r>
            <a:endParaRPr lang="en-US">
              <a:solidFill>
                <a:srgbClr val="008000"/>
              </a:solidFill>
              <a:latin typeface="Avenir LT Std 35 Light" panose="020B0402020203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33893" y="5121434"/>
            <a:ext cx="127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Avenir LT Std 35 Light" panose="020B0402020203020204" pitchFamily="34" charset="0"/>
              </a:rPr>
              <a:t>Concordia</a:t>
            </a:r>
          </a:p>
        </p:txBody>
      </p:sp>
    </p:spTree>
    <p:extLst>
      <p:ext uri="{BB962C8B-B14F-4D97-AF65-F5344CB8AC3E}">
        <p14:creationId xmlns:p14="http://schemas.microsoft.com/office/powerpoint/2010/main" val="1307779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WACCM-GEC Phase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62500" cy="4351338"/>
          </a:xfrm>
        </p:spPr>
        <p:txBody>
          <a:bodyPr/>
          <a:lstStyle/>
          <a:p>
            <a:r>
              <a:rPr lang="en-US"/>
              <a:t>Select specific locations within the model that are in-phase and out-of-phase with the GEC</a:t>
            </a:r>
          </a:p>
          <a:p>
            <a:r>
              <a:rPr lang="en-US"/>
              <a:t>Diurnal variation</a:t>
            </a:r>
          </a:p>
          <a:p>
            <a:pPr lvl="1"/>
            <a:r>
              <a:rPr lang="en-US"/>
              <a:t>GEC (right axis) ~ 50 kV</a:t>
            </a:r>
          </a:p>
          <a:p>
            <a:pPr lvl="1"/>
            <a:r>
              <a:rPr lang="en-US"/>
              <a:t>Mag (left axis)    ~ 25 kV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Comprehensive Exam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39" y="1562447"/>
            <a:ext cx="6584238" cy="470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521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563624"/>
            <a:ext cx="6110303" cy="4709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WACCM-GEC Phase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498730" cy="4351338"/>
          </a:xfrm>
        </p:spPr>
        <p:txBody>
          <a:bodyPr>
            <a:normAutofit/>
          </a:bodyPr>
          <a:lstStyle/>
          <a:p>
            <a:r>
              <a:rPr lang="en-US"/>
              <a:t>Ratio to daily mean (Carnegie curve)</a:t>
            </a:r>
          </a:p>
          <a:p>
            <a:r>
              <a:rPr lang="en-US"/>
              <a:t>Significant deviations from typical Carnegie curve are seen at high-latitude locations from the magnetosphere current system</a:t>
            </a:r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Comprehensive Exam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65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212" y="1475491"/>
            <a:ext cx="6735473" cy="5051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WACCM-GEC 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Comprehensive Exam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59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825625"/>
            <a:ext cx="4569542" cy="4351338"/>
          </a:xfrm>
        </p:spPr>
        <p:txBody>
          <a:bodyPr/>
          <a:lstStyle/>
          <a:p>
            <a:r>
              <a:rPr lang="en-US"/>
              <a:t>Observational data obtained from </a:t>
            </a:r>
            <a:r>
              <a:rPr lang="en-US" err="1"/>
              <a:t>Vostok</a:t>
            </a:r>
            <a:r>
              <a:rPr lang="en-US"/>
              <a:t> and Concordia in Antarctica</a:t>
            </a:r>
          </a:p>
          <a:p>
            <a:r>
              <a:rPr lang="en-US"/>
              <a:t>Model simulation during Jan-Mar 2010</a:t>
            </a:r>
          </a:p>
          <a:p>
            <a:r>
              <a:rPr lang="en-US"/>
              <a:t>Peaks are off (need to improve source currents)</a:t>
            </a:r>
          </a:p>
          <a:p>
            <a:r>
              <a:rPr lang="en-US"/>
              <a:t>Phasing is correct</a:t>
            </a:r>
          </a:p>
        </p:txBody>
      </p:sp>
    </p:spTree>
    <p:extLst>
      <p:ext uri="{BB962C8B-B14F-4D97-AF65-F5344CB8AC3E}">
        <p14:creationId xmlns:p14="http://schemas.microsoft.com/office/powerpoint/2010/main" val="2911079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6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2308153"/>
            <a:ext cx="10515600" cy="3924151"/>
          </a:xfrm>
        </p:spPr>
        <p:txBody>
          <a:bodyPr>
            <a:sp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impact do local meteorological processes have on the measurement of atmospheric electric fields?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How does the global conductivity and source distribution influence local atmospheric electric field measurements?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How does the </a:t>
            </a:r>
            <a:r>
              <a:rPr lang="en-US" dirty="0" err="1"/>
              <a:t>magnetospheric</a:t>
            </a:r>
            <a:r>
              <a:rPr lang="en-US" dirty="0"/>
              <a:t> current system influence atmospheric electric fields in the global electric circuit?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impact do strong conductivity perturbations have on the global electric circuit?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211441"/>
            <a:ext cx="10515600" cy="175432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venir LT Std 55 Roman" panose="020B0503020203020204" pitchFamily="34" charset="0"/>
              </a:rPr>
              <a:t>How do physical ion production and loss mechanisms affect electric fields in the atmosphere on both global and local scales?</a:t>
            </a:r>
          </a:p>
        </p:txBody>
      </p:sp>
    </p:spTree>
    <p:extLst>
      <p:ext uri="{BB962C8B-B14F-4D97-AF65-F5344CB8AC3E}">
        <p14:creationId xmlns:p14="http://schemas.microsoft.com/office/powerpoint/2010/main" val="405381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82600" y="211138"/>
            <a:ext cx="11303123" cy="1754326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latin typeface="Avenir LT Std 55 Roman" panose="020B0503020203020204" pitchFamily="34" charset="0"/>
              </a:rPr>
              <a:t>What impact do local meteorological processes have on the measurement of atmospheric electric </a:t>
            </a:r>
            <a:r>
              <a:rPr lang="en-US" sz="3600" b="1" dirty="0" smtClean="0">
                <a:latin typeface="Avenir LT Std 55 Roman" panose="020B0503020203020204" pitchFamily="34" charset="0"/>
              </a:rPr>
              <a:t>fields?</a:t>
            </a:r>
            <a:endParaRPr lang="en-US" sz="3600" b="1" dirty="0">
              <a:solidFill>
                <a:srgbClr val="000000"/>
              </a:solidFill>
              <a:latin typeface="Avenir LT Std 55 Roman" panose="020B0503020203020204" pitchFamily="3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94" y="1588646"/>
            <a:ext cx="6299306" cy="47677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2600" y="3009900"/>
            <a:ext cx="4881285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LT Std 35 Light" panose="020B0402020203020204" pitchFamily="34" charset="0"/>
              </a:rPr>
              <a:t>31 field mills located in the same region, but producing different electric fields</a:t>
            </a:r>
          </a:p>
        </p:txBody>
      </p:sp>
    </p:spTree>
    <p:extLst>
      <p:ext uri="{BB962C8B-B14F-4D97-AF65-F5344CB8AC3E}">
        <p14:creationId xmlns:p14="http://schemas.microsoft.com/office/powerpoint/2010/main" val="46305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 field mills are used to measure atmospheric electric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78" y="1800225"/>
            <a:ext cx="5368413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spinning rotor alternately shields/exposes a sense plate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http://ccar.colorado.edu/glucas/images/field-lucas-smal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90"/>
          <a:stretch/>
        </p:blipFill>
        <p:spPr bwMode="auto">
          <a:xfrm>
            <a:off x="5368412" y="1690688"/>
            <a:ext cx="6823588" cy="465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47"/>
          <a:stretch/>
        </p:blipFill>
        <p:spPr>
          <a:xfrm>
            <a:off x="283898" y="3395202"/>
            <a:ext cx="4855914" cy="3048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90734" y="1697907"/>
            <a:ext cx="3578943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Avenir LT Std 35 Light" panose="020B0402020203020204" pitchFamily="34" charset="0"/>
              </a:rPr>
              <a:t>Installation of an electric field mill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26720" y="2787717"/>
            <a:ext cx="2849003" cy="724884"/>
            <a:chOff x="426720" y="2673421"/>
            <a:chExt cx="2849003" cy="724884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426720" y="2676525"/>
              <a:ext cx="0" cy="71867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98195" y="2676525"/>
              <a:ext cx="0" cy="71867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158240" y="2679628"/>
              <a:ext cx="0" cy="71867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529715" y="2679628"/>
              <a:ext cx="0" cy="71867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920240" y="2673421"/>
              <a:ext cx="0" cy="71867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291715" y="2673421"/>
              <a:ext cx="0" cy="71867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651760" y="2676524"/>
              <a:ext cx="0" cy="71867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023235" y="2676524"/>
              <a:ext cx="0" cy="71867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69983" y="2767664"/>
              <a:ext cx="205740" cy="373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00B0F0"/>
                  </a:solidFill>
                </a:rPr>
                <a:t>E</a:t>
              </a:r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 flipV="1">
            <a:off x="3275723" y="4229100"/>
            <a:ext cx="5334877" cy="38686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5" y="1554163"/>
            <a:ext cx="4802061" cy="480218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	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7242-18EC-4389-A3DC-FFF37AB4EA4F}" type="slidenum">
              <a:rPr lang="en-US" smtClean="0"/>
              <a:t>9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A statistical analysis of 18-years worth of data from an array of field mills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5771506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Avenir LT Std 35 Light" panose="020B0402020203020204" pitchFamily="34" charset="0"/>
              </a:rPr>
              <a:t>First </a:t>
            </a:r>
            <a:r>
              <a:rPr lang="en-US" dirty="0">
                <a:latin typeface="Avenir LT Std 35 Light" panose="020B0402020203020204" pitchFamily="34" charset="0"/>
              </a:rPr>
              <a:t>in-depth analysis of the fair-weather measurements from KSC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Avenir LT Std 35 Light" panose="020B0402020203020204" pitchFamily="34" charset="0"/>
              </a:rPr>
              <a:t>Analyze spatial relationships with the </a:t>
            </a:r>
            <a:r>
              <a:rPr lang="en-US" b="1" dirty="0">
                <a:latin typeface="Avenir LT Std 55 Roman" panose="020B0503020203020204" pitchFamily="34" charset="0"/>
              </a:rPr>
              <a:t>distributed array </a:t>
            </a:r>
            <a:r>
              <a:rPr lang="en-US" dirty="0">
                <a:latin typeface="Avenir LT Std 35 Light" panose="020B0402020203020204" pitchFamily="34" charset="0"/>
              </a:rPr>
              <a:t>of field mills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Avenir LT Std 35 Light" panose="020B0402020203020204" pitchFamily="34" charset="0"/>
              </a:rPr>
              <a:t>Investigate </a:t>
            </a:r>
            <a:r>
              <a:rPr lang="en-US" b="1" dirty="0">
                <a:latin typeface="Avenir LT Std 55 Roman" panose="020B0503020203020204" pitchFamily="34" charset="0"/>
              </a:rPr>
              <a:t>statistical</a:t>
            </a:r>
            <a:r>
              <a:rPr lang="en-US" dirty="0">
                <a:latin typeface="Avenir LT Std 35 Light" panose="020B0402020203020204" pitchFamily="34" charset="0"/>
              </a:rPr>
              <a:t> trends within the data rather than looking at case studies</a:t>
            </a:r>
          </a:p>
        </p:txBody>
      </p:sp>
    </p:spTree>
    <p:extLst>
      <p:ext uri="{BB962C8B-B14F-4D97-AF65-F5344CB8AC3E}">
        <p14:creationId xmlns:p14="http://schemas.microsoft.com/office/powerpoint/2010/main" val="236464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731919"/>
      </a:dk2>
      <a:lt2>
        <a:srgbClr val="A69992"/>
      </a:lt2>
      <a:accent1>
        <a:srgbClr val="011126"/>
      </a:accent1>
      <a:accent2>
        <a:srgbClr val="261C18"/>
      </a:accent2>
      <a:accent3>
        <a:srgbClr val="F2F2F2"/>
      </a:accent3>
      <a:accent4>
        <a:srgbClr val="000000"/>
      </a:accent4>
      <a:accent5>
        <a:srgbClr val="BABBBC"/>
      </a:accent5>
      <a:accent6>
        <a:srgbClr val="9D9E9F"/>
      </a:accent6>
      <a:hlink>
        <a:srgbClr val="979C9C"/>
      </a:hlink>
      <a:folHlink>
        <a:srgbClr val="0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731919"/>
      </a:dk2>
      <a:lt2>
        <a:srgbClr val="A69992"/>
      </a:lt2>
      <a:accent1>
        <a:srgbClr val="011126"/>
      </a:accent1>
      <a:accent2>
        <a:srgbClr val="261C18"/>
      </a:accent2>
      <a:accent3>
        <a:srgbClr val="F2F2F2"/>
      </a:accent3>
      <a:accent4>
        <a:srgbClr val="000000"/>
      </a:accent4>
      <a:accent5>
        <a:srgbClr val="BABBBC"/>
      </a:accent5>
      <a:accent6>
        <a:srgbClr val="9D9E9F"/>
      </a:accent6>
      <a:hlink>
        <a:srgbClr val="979C9C"/>
      </a:hlink>
      <a:folHlink>
        <a:srgbClr val="0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2468</Words>
  <Application>Microsoft Office PowerPoint</Application>
  <PresentationFormat>Widescreen</PresentationFormat>
  <Paragraphs>465</Paragraphs>
  <Slides>59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Arial</vt:lpstr>
      <vt:lpstr>Avenir LT Std 35 Light</vt:lpstr>
      <vt:lpstr>Avenir LT Std 45 Book</vt:lpstr>
      <vt:lpstr>Avenir LT Std 55 Roman</vt:lpstr>
      <vt:lpstr>Calibri</vt:lpstr>
      <vt:lpstr>Calibri Light</vt:lpstr>
      <vt:lpstr>Cambria Math</vt:lpstr>
      <vt:lpstr>Times New Roman</vt:lpstr>
      <vt:lpstr>Wingdings 2</vt:lpstr>
      <vt:lpstr>Office Theme</vt:lpstr>
      <vt:lpstr>1_Office Theme</vt:lpstr>
      <vt:lpstr>Investigating the physical mechanisms that establish electric fields in the atmosphere</vt:lpstr>
      <vt:lpstr>PowerPoint Presentation</vt:lpstr>
      <vt:lpstr>Electric fields have been measured for over a century</vt:lpstr>
      <vt:lpstr>Electric forces are small, but may play a large role in microphysical processes</vt:lpstr>
      <vt:lpstr>PowerPoint Presentation</vt:lpstr>
      <vt:lpstr>PowerPoint Presentation</vt:lpstr>
      <vt:lpstr>PowerPoint Presentation</vt:lpstr>
      <vt:lpstr>Electric field mills are used to measure atmospheric electric fields</vt:lpstr>
      <vt:lpstr>A statistical analysis of 18-years worth of data from an array of field mills</vt:lpstr>
      <vt:lpstr>K-means clustering algorithm identified two distinct groups of field mills</vt:lpstr>
      <vt:lpstr>Wind direction creates a difference between coastal and inland mills</vt:lpstr>
      <vt:lpstr>Clouds act like resistors, modifying the local electric fields</vt:lpstr>
      <vt:lpstr>Clouds act like resistors, modifying the local electric fields</vt:lpstr>
      <vt:lpstr>Clouds act like resistors, modifying the local electric fields</vt:lpstr>
      <vt:lpstr>PowerPoint Presentation</vt:lpstr>
      <vt:lpstr>PowerPoint Presentation</vt:lpstr>
      <vt:lpstr>Previous GEC models make many limiting assumptions to obtain a solution</vt:lpstr>
      <vt:lpstr>WACCM-GEC is the first self-consistent physics-based GEC model</vt:lpstr>
      <vt:lpstr>Production and loss of the ions are handled self-consistently in the model</vt:lpstr>
      <vt:lpstr>Production and loss of the ions are handled self-consistently in the model</vt:lpstr>
      <vt:lpstr>Realistic conductivity profiles are created with WACCM-GEC</vt:lpstr>
      <vt:lpstr>Physical representation of ion production and loss mechanisms implemented</vt:lpstr>
      <vt:lpstr>Convective precipitation rate of storms dictates the strength of currents</vt:lpstr>
      <vt:lpstr>Electrified clouds act as a current source</vt:lpstr>
      <vt:lpstr>Storms are more efficient at higher latitudes</vt:lpstr>
      <vt:lpstr>The global current from a storm is a combination of strength and efficiency</vt:lpstr>
      <vt:lpstr>The global current from a storm is a combination of strength and efficiency</vt:lpstr>
      <vt:lpstr>Current sources are implemented with a dependence on conductivity</vt:lpstr>
      <vt:lpstr>PowerPoint Presentation</vt:lpstr>
      <vt:lpstr>PowerPoint Presentation</vt:lpstr>
      <vt:lpstr>PowerPoint Presentation</vt:lpstr>
      <vt:lpstr>PowerPoint Presentation</vt:lpstr>
      <vt:lpstr>The 11-year solar cycle changes the flux of galactic cosmic rays</vt:lpstr>
      <vt:lpstr>GCRs are the dominant ion production mechanism in the middle atmosphere</vt:lpstr>
      <vt:lpstr>Changing ionization rates leads to a 20 Ω difference in solar max/min conditions</vt:lpstr>
      <vt:lpstr>Solar cycle variations of around 10% can be seen in the GEC potential</vt:lpstr>
      <vt:lpstr>The Pinatubo eruption of 1991 is the most recent major explosive volcano</vt:lpstr>
      <vt:lpstr>Total resistance of the atmosphere is increased from ion-aerosol attachment</vt:lpstr>
      <vt:lpstr>50x Pinatubo Run</vt:lpstr>
      <vt:lpstr>Sources are more complicated than resistance changes alone</vt:lpstr>
      <vt:lpstr>Microphysical feedbacks within the climate models need to be included</vt:lpstr>
      <vt:lpstr>PowerPoint Presentation</vt:lpstr>
      <vt:lpstr>Several major milestones were completed during the thesis</vt:lpstr>
      <vt:lpstr>Future extensions of the work</vt:lpstr>
      <vt:lpstr>Papers produced during this thesis</vt:lpstr>
      <vt:lpstr>Thank you to all my family and friends!</vt:lpstr>
      <vt:lpstr>Backup slides</vt:lpstr>
      <vt:lpstr>Anomalous ‘bump’ in the diurnal signature is due to the sunrise enhancement</vt:lpstr>
      <vt:lpstr>PowerPoint Presentation</vt:lpstr>
      <vt:lpstr>Aerosol attachment rates are more localized (Asia/Africa) compared to clouds</vt:lpstr>
      <vt:lpstr>WACCM-GEC Clouds</vt:lpstr>
      <vt:lpstr>WACCM-GEC Sources</vt:lpstr>
      <vt:lpstr>WACCM-GEC Magnetosphere</vt:lpstr>
      <vt:lpstr>WACCM-GEC Magnetosphere</vt:lpstr>
      <vt:lpstr>WACCM-GEC Phase Relationships</vt:lpstr>
      <vt:lpstr>WACCM-GEC Phase Relationships</vt:lpstr>
      <vt:lpstr>WACCM-GEC Phase Relationships</vt:lpstr>
      <vt:lpstr>WACCM-GEC Phase Relationships</vt:lpstr>
      <vt:lpstr>WACCM-GEC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the physical mechanisms that establish electric fields in the atmosphere</dc:title>
  <dc:creator>Greg Lucas</dc:creator>
  <cp:lastModifiedBy>Greg Lucas</cp:lastModifiedBy>
  <cp:revision>40</cp:revision>
  <dcterms:modified xsi:type="dcterms:W3CDTF">2017-04-04T19:59:36Z</dcterms:modified>
</cp:coreProperties>
</file>